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9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1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3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qXPBWpTHt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s/photos/black-lives-matter-protest?utm_source=unsplash&amp;utm_medium=referral&amp;utm_content=creditCopyText" TargetMode="External"/><Relationship Id="rId4" Type="http://schemas.openxmlformats.org/officeDocument/2006/relationships/hyperlink" Target="https://unsplash.com/@jakobnoahrosen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loesimpson?utm_source=unsplash&amp;utm_medium=referral&amp;utm_content=creditCopyText" TargetMode="External"/><Relationship Id="rId2" Type="http://schemas.openxmlformats.org/officeDocument/2006/relationships/hyperlink" Target="https://unsplash.com/photos/XwrDrY9hj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unsplash.com/s/photos/patriarchy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xDwEa2kaeJ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immigrant?utm_source=unsplash&amp;utm_medium=referral&amp;utm_content=creditCopyText" TargetMode="External"/><Relationship Id="rId4" Type="http://schemas.openxmlformats.org/officeDocument/2006/relationships/hyperlink" Target="https://unsplash.com/@timmossholder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269B-B2DB-4FB7-BC1A-CA3CD64F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r>
              <a:rPr lang="en-US"/>
              <a:t>Vocabulario de </a:t>
            </a:r>
            <a:br>
              <a:rPr lang="en-US"/>
            </a:br>
            <a:r>
              <a:rPr lang="en-US"/>
              <a:t>Justicia social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E1A59-3F6F-48B3-8FF6-77089A8A8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endParaRPr lang="en-US" sz="2600" dirty="0"/>
          </a:p>
          <a:p>
            <a:pPr algn="ctr">
              <a:lnSpc>
                <a:spcPct val="100000"/>
              </a:lnSpc>
            </a:pPr>
            <a:r>
              <a:rPr lang="en-US" sz="2600" dirty="0"/>
              <a:t>Dra. Alonso</a:t>
            </a:r>
          </a:p>
        </p:txBody>
      </p:sp>
      <p:pic>
        <p:nvPicPr>
          <p:cNvPr id="4" name="Picture 3" descr="Heart organ">
            <a:extLst>
              <a:ext uri="{FF2B5EF4-FFF2-40B4-BE49-F238E27FC236}">
                <a16:creationId xmlns:a16="http://schemas.microsoft.com/office/drawing/2014/main" id="{78393D34-0736-41F8-B3E4-A7A84A7B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20040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2816-CB4F-41AF-9B02-9BDAB95E7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76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800" dirty="0" err="1"/>
              <a:t>vocabulario</a:t>
            </a:r>
            <a:endParaRPr lang="en-US" sz="5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4260E8-6E06-480F-B134-46042B4A1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48481"/>
              </p:ext>
            </p:extLst>
          </p:nvPr>
        </p:nvGraphicFramePr>
        <p:xfrm>
          <a:off x="841248" y="1183336"/>
          <a:ext cx="5024059" cy="548094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46265">
                  <a:extLst>
                    <a:ext uri="{9D8B030D-6E8A-4147-A177-3AD203B41FA5}">
                      <a16:colId xmlns:a16="http://schemas.microsoft.com/office/drawing/2014/main" val="3962449554"/>
                    </a:ext>
                  </a:extLst>
                </a:gridCol>
                <a:gridCol w="2777794">
                  <a:extLst>
                    <a:ext uri="{9D8B030D-6E8A-4147-A177-3AD203B41FA5}">
                      <a16:colId xmlns:a16="http://schemas.microsoft.com/office/drawing/2014/main" val="2559068901"/>
                    </a:ext>
                  </a:extLst>
                </a:gridCol>
              </a:tblGrid>
              <a:tr h="33366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Inglés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Español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565444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advocacy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apoyo o defensa</a:t>
                      </a:r>
                      <a:endParaRPr lang="es-ES_tradn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464736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ally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aliada/o</a:t>
                      </a:r>
                      <a:endParaRPr lang="es-ES_tradn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900579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Black Lives Matter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 Vidas Negras Importan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877491"/>
                  </a:ext>
                </a:extLst>
              </a:tr>
              <a:tr h="88431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colonialism (settler colonialism)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Colonialismo (colonialismo de colonos o de conquistadores) </a:t>
                      </a:r>
                      <a:endParaRPr lang="es-ES_tradn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504730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discrimination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discriminación 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861942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empowerment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empoderamiento </a:t>
                      </a:r>
                      <a:endParaRPr lang="es-ES_tradn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170124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epistemology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epistemología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21684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género </a:t>
                      </a:r>
                      <a:endParaRPr lang="es-ES_tradn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902" marR="102902" marT="14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221267"/>
                  </a:ext>
                </a:extLst>
              </a:tr>
            </a:tbl>
          </a:graphicData>
        </a:graphic>
      </p:graphicFrame>
      <p:pic>
        <p:nvPicPr>
          <p:cNvPr id="5" name="Picture 4" descr=" woman with kids holding BLM sign">
            <a:extLst>
              <a:ext uri="{FF2B5EF4-FFF2-40B4-BE49-F238E27FC236}">
                <a16:creationId xmlns:a16="http://schemas.microsoft.com/office/drawing/2014/main" id="{28F86089-6B2C-BC48-A7DA-224E634C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1183336"/>
            <a:ext cx="3819525" cy="4774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6A4368-A998-C54F-81E0-35E36A40ABD1}"/>
              </a:ext>
            </a:extLst>
          </p:cNvPr>
          <p:cNvSpPr/>
          <p:nvPr/>
        </p:nvSpPr>
        <p:spPr>
          <a:xfrm>
            <a:off x="7722734" y="5957470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1100" dirty="0"/>
              <a:t> by 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Jakob Rosen</a:t>
            </a:r>
            <a:r>
              <a:rPr lang="en-US" sz="1100" dirty="0"/>
              <a:t> on </a:t>
            </a:r>
            <a:r>
              <a:rPr lang="en-US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71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C32AF0-BADF-4950-8FA3-9D2C350F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Continuación</a:t>
            </a: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B893CDB0-A89B-45D1-B831-FD6DB4AE1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127813"/>
              </p:ext>
            </p:extLst>
          </p:nvPr>
        </p:nvGraphicFramePr>
        <p:xfrm>
          <a:off x="1021777" y="645106"/>
          <a:ext cx="4694457" cy="5247755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2362477">
                  <a:extLst>
                    <a:ext uri="{9D8B030D-6E8A-4147-A177-3AD203B41FA5}">
                      <a16:colId xmlns:a16="http://schemas.microsoft.com/office/drawing/2014/main" val="986890482"/>
                    </a:ext>
                  </a:extLst>
                </a:gridCol>
                <a:gridCol w="2331980">
                  <a:extLst>
                    <a:ext uri="{9D8B030D-6E8A-4147-A177-3AD203B41FA5}">
                      <a16:colId xmlns:a16="http://schemas.microsoft.com/office/drawing/2014/main" val="3261400677"/>
                    </a:ext>
                  </a:extLst>
                </a:gridCol>
              </a:tblGrid>
              <a:tr h="32659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Inglés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Español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87024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feminism </a:t>
                      </a: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feminismo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9030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gender</a:t>
                      </a: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identity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Identidad de género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309317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gender</a:t>
                      </a: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expression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expresión de género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08131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gender</a:t>
                      </a: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roles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roles de género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67300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hate crime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crímenes de odio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12841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hegemony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hegemonía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89868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hierarchy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jerarquía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75173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intersectionality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interseccionalidades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62983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oppression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opresión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92205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patriarchy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191954" marT="63985" marB="63985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patriarcado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69" marR="47988" marT="63985" marB="63985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5553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84E25E-4278-4A7C-AB80-8DD5BFA27257}"/>
              </a:ext>
            </a:extLst>
          </p:cNvPr>
          <p:cNvSpPr/>
          <p:nvPr/>
        </p:nvSpPr>
        <p:spPr>
          <a:xfrm>
            <a:off x="7716057" y="5927790"/>
            <a:ext cx="21400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1200" dirty="0"/>
              <a:t> by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chloe s.</a:t>
            </a:r>
            <a:r>
              <a:rPr lang="en-US" sz="1200" dirty="0"/>
              <a:t> on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dirty="0"/>
              <a:t> </a:t>
            </a:r>
          </a:p>
        </p:txBody>
      </p:sp>
      <p:pic>
        <p:nvPicPr>
          <p:cNvPr id="6" name="Picture 5" descr="A person holding a sign &quot;Smash the patriarchy&quot;&#10;">
            <a:extLst>
              <a:ext uri="{FF2B5EF4-FFF2-40B4-BE49-F238E27FC236}">
                <a16:creationId xmlns:a16="http://schemas.microsoft.com/office/drawing/2014/main" id="{5DB7AD64-BD8D-FB43-BBD9-BEA6CD2BA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26" y="2083102"/>
            <a:ext cx="2853723" cy="38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2CFD2-EABD-486C-BF9F-F70A69F7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  <a:lumOff val="15000"/>
                  </a:schemeClr>
                </a:solidFill>
              </a:rPr>
              <a:t>Más vocabulario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CBACA6-7D32-4459-827C-67156A2D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480024"/>
              </p:ext>
            </p:extLst>
          </p:nvPr>
        </p:nvGraphicFramePr>
        <p:xfrm>
          <a:off x="633999" y="676232"/>
          <a:ext cx="6912218" cy="4981863"/>
        </p:xfrm>
        <a:graphic>
          <a:graphicData uri="http://schemas.openxmlformats.org/drawingml/2006/table">
            <a:tbl>
              <a:tblPr firstRow="1" firstCol="1" bandRow="1" bandCol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3456109">
                  <a:extLst>
                    <a:ext uri="{9D8B030D-6E8A-4147-A177-3AD203B41FA5}">
                      <a16:colId xmlns:a16="http://schemas.microsoft.com/office/drawing/2014/main" val="1899706669"/>
                    </a:ext>
                  </a:extLst>
                </a:gridCol>
                <a:gridCol w="3456109">
                  <a:extLst>
                    <a:ext uri="{9D8B030D-6E8A-4147-A177-3AD203B41FA5}">
                      <a16:colId xmlns:a16="http://schemas.microsoft.com/office/drawing/2014/main" val="1667339727"/>
                    </a:ext>
                  </a:extLst>
                </a:gridCol>
              </a:tblGrid>
              <a:tr h="440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all" spc="60">
                          <a:solidFill>
                            <a:schemeClr val="tx1"/>
                          </a:solidFill>
                          <a:effectLst/>
                        </a:rPr>
                        <a:t>Inglés</a:t>
                      </a:r>
                      <a:endParaRPr lang="en-US" sz="1100" b="1" cap="all" spc="6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276" marR="122276" marT="122276" marB="12227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all" spc="60">
                          <a:solidFill>
                            <a:schemeClr val="tx1"/>
                          </a:solidFill>
                          <a:effectLst/>
                        </a:rPr>
                        <a:t>Español</a:t>
                      </a:r>
                      <a:endParaRPr lang="en-US" sz="1100" b="1" cap="all" spc="6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276" marR="122276" marT="122276" marB="12227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960571"/>
                  </a:ext>
                </a:extLst>
              </a:tr>
              <a:tr h="45632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poder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98517"/>
                  </a:ext>
                </a:extLst>
              </a:tr>
              <a:tr h="45632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privilege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privilegio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41803"/>
                  </a:ext>
                </a:extLst>
              </a:tr>
              <a:tr h="45632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prejudice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prejuicio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730814"/>
                  </a:ext>
                </a:extLst>
              </a:tr>
              <a:tr h="45632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racial profiling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perfiles raciales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094839"/>
                  </a:ext>
                </a:extLst>
              </a:tr>
              <a:tr h="56501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resistance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resistencia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57151"/>
                  </a:ext>
                </a:extLst>
              </a:tr>
              <a:tr h="45632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sexual harassment / gender harassment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acoso sexual/ acoso de género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447111"/>
                  </a:ext>
                </a:extLst>
              </a:tr>
              <a:tr h="56501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sexuality 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sexualidad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64754"/>
                  </a:ext>
                </a:extLst>
              </a:tr>
              <a:tr h="56501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violence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violencia 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3011"/>
                  </a:ext>
                </a:extLst>
              </a:tr>
              <a:tr h="565013"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women of color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mujeres de color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s-ES_tradnl" sz="14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5" marR="60478" marT="16127" marB="815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10254"/>
                  </a:ext>
                </a:extLst>
              </a:tr>
            </a:tbl>
          </a:graphicData>
        </a:graphic>
      </p:graphicFrame>
      <p:pic>
        <p:nvPicPr>
          <p:cNvPr id="6" name="Graphic 5" descr="Group of women">
            <a:extLst>
              <a:ext uri="{FF2B5EF4-FFF2-40B4-BE49-F238E27FC236}">
                <a16:creationId xmlns:a16="http://schemas.microsoft.com/office/drawing/2014/main" id="{0A4ED18B-A4A3-4595-A616-1C2E1572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7677" y="46246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0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7D4FB-3D66-4945-A02C-E99CA459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 de </a:t>
            </a:r>
            <a:r>
              <a:rPr lang="en-US" dirty="0" err="1"/>
              <a:t>inmigración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6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CAA0BC-B62B-40F3-8B5D-B21C5F50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Immigration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AFE182-6B23-46AF-A89C-79CB5A54F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416359"/>
              </p:ext>
            </p:extLst>
          </p:nvPr>
        </p:nvGraphicFramePr>
        <p:xfrm>
          <a:off x="633999" y="898144"/>
          <a:ext cx="6912217" cy="45380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596040">
                  <a:extLst>
                    <a:ext uri="{9D8B030D-6E8A-4147-A177-3AD203B41FA5}">
                      <a16:colId xmlns:a16="http://schemas.microsoft.com/office/drawing/2014/main" val="338996695"/>
                    </a:ext>
                  </a:extLst>
                </a:gridCol>
                <a:gridCol w="3316177">
                  <a:extLst>
                    <a:ext uri="{9D8B030D-6E8A-4147-A177-3AD203B41FA5}">
                      <a16:colId xmlns:a16="http://schemas.microsoft.com/office/drawing/2014/main" val="4142009204"/>
                    </a:ext>
                  </a:extLst>
                </a:gridCol>
              </a:tblGrid>
              <a:tr h="26384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Inglés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Español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098297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Attorney/ Lawyer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El/la abogado/a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717119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Charges (criminal charges) 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Los cargos, acusaciones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65166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Custody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custodia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499927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Bond (to get out of jail)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fianza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573076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Confidential 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Confidencial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833580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Case 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El caso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68614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Court 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corte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365795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(Political) asylum 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El asilo (político)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572881"/>
                  </a:ext>
                </a:extLst>
              </a:tr>
              <a:tr h="4749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Sentence 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sentencia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38" marR="76138" marT="10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115282"/>
                  </a:ext>
                </a:extLst>
              </a:tr>
            </a:tbl>
          </a:graphicData>
        </a:graphic>
      </p:graphicFrame>
      <p:pic>
        <p:nvPicPr>
          <p:cNvPr id="8" name="Graphic 7" descr="Judge">
            <a:extLst>
              <a:ext uri="{FF2B5EF4-FFF2-40B4-BE49-F238E27FC236}">
                <a16:creationId xmlns:a16="http://schemas.microsoft.com/office/drawing/2014/main" id="{8B7B73AF-5599-4CB4-9193-A5B4E4B0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9311" y="1969929"/>
            <a:ext cx="1355333" cy="13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BE6D0F-1740-404B-90A5-6551C944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237" y="308610"/>
            <a:ext cx="3659246" cy="7200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Vocab.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Statue of Liberty to reopen July 4 for the first time since ...">
            <a:extLst>
              <a:ext uri="{FF2B5EF4-FFF2-40B4-BE49-F238E27FC236}">
                <a16:creationId xmlns:a16="http://schemas.microsoft.com/office/drawing/2014/main" id="{3CCFEA79-9467-4C09-A893-EFFACC592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A contractor rebuilds the walkway on Liberty Island.">
            <a:extLst>
              <a:ext uri="{FF2B5EF4-FFF2-40B4-BE49-F238E27FC236}">
                <a16:creationId xmlns:a16="http://schemas.microsoft.com/office/drawing/2014/main" id="{0BE502F3-5EC6-4FA3-AB0D-5958969C8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A contractor rebuilds the walkway on Liberty Island.">
            <a:extLst>
              <a:ext uri="{FF2B5EF4-FFF2-40B4-BE49-F238E27FC236}">
                <a16:creationId xmlns:a16="http://schemas.microsoft.com/office/drawing/2014/main" id="{C238F3BD-484D-41D7-BC60-6BEE0369D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CD5BA71-9A68-41D2-8EED-43F6E7DB7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862412"/>
              </p:ext>
            </p:extLst>
          </p:nvPr>
        </p:nvGraphicFramePr>
        <p:xfrm>
          <a:off x="1019738" y="640080"/>
          <a:ext cx="5504189" cy="557784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{5C22544A-7EE6-4342-B048-85BDC9FD1C3A}</a:tableStyleId>
              </a:tblPr>
              <a:tblGrid>
                <a:gridCol w="2399850">
                  <a:extLst>
                    <a:ext uri="{9D8B030D-6E8A-4147-A177-3AD203B41FA5}">
                      <a16:colId xmlns:a16="http://schemas.microsoft.com/office/drawing/2014/main" val="602553392"/>
                    </a:ext>
                  </a:extLst>
                </a:gridCol>
                <a:gridCol w="3104339">
                  <a:extLst>
                    <a:ext uri="{9D8B030D-6E8A-4147-A177-3AD203B41FA5}">
                      <a16:colId xmlns:a16="http://schemas.microsoft.com/office/drawing/2014/main" val="2614258126"/>
                    </a:ext>
                  </a:extLst>
                </a:gridCol>
              </a:tblGrid>
              <a:tr h="377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all" spc="60">
                          <a:solidFill>
                            <a:schemeClr val="tx1"/>
                          </a:solidFill>
                          <a:effectLst/>
                        </a:rPr>
                        <a:t>Inglés</a:t>
                      </a:r>
                      <a:endParaRPr lang="en-US" sz="1100" b="1" cap="all" spc="6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85813" marB="8581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all" spc="60">
                          <a:solidFill>
                            <a:schemeClr val="tx1"/>
                          </a:solidFill>
                          <a:effectLst/>
                        </a:rPr>
                        <a:t>Español</a:t>
                      </a:r>
                      <a:endParaRPr lang="en-US" sz="1100" b="1" cap="all" spc="6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85813" marB="8581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394208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Form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El formulario/ el documento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818272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Judge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El/la juez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21640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Work permit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El permiso de trabajar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722265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Witness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El testigo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51181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Passport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El pasaporte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94916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Immigration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Inmigración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714829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Persecution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Persecución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919644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Exile 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Exilio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98483"/>
                  </a:ext>
                </a:extLst>
              </a:tr>
              <a:tr h="57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cap="none" spc="0">
                          <a:solidFill>
                            <a:schemeClr val="tx1"/>
                          </a:solidFill>
                          <a:effectLst/>
                        </a:rPr>
                        <a:t>Presos</a:t>
                      </a:r>
                      <a:endParaRPr lang="en-US" sz="1100" b="1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Prisioneros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316" marR="81316" marT="0" marB="8581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73974"/>
                  </a:ext>
                </a:extLst>
              </a:tr>
            </a:tbl>
          </a:graphicData>
        </a:graphic>
      </p:graphicFrame>
      <p:pic>
        <p:nvPicPr>
          <p:cNvPr id="3" name="Picture 2" descr="People working on fields ">
            <a:extLst>
              <a:ext uri="{FF2B5EF4-FFF2-40B4-BE49-F238E27FC236}">
                <a16:creationId xmlns:a16="http://schemas.microsoft.com/office/drawing/2014/main" id="{4AD18DD0-5CE6-1742-B48F-67F413AA4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01" y="1742527"/>
            <a:ext cx="4329040" cy="3291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F5959B-9CDB-CE42-B505-323272CDF087}"/>
              </a:ext>
            </a:extLst>
          </p:cNvPr>
          <p:cNvSpPr/>
          <p:nvPr/>
        </p:nvSpPr>
        <p:spPr>
          <a:xfrm>
            <a:off x="8767988" y="5025840"/>
            <a:ext cx="2627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1200" dirty="0"/>
              <a:t> by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 Mossholder</a:t>
            </a:r>
            <a:r>
              <a:rPr lang="en-US" sz="1200" dirty="0"/>
              <a:t> on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46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1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35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920EBF14-4731-408B-B52F-EF471E80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Vocabulario de inmigración.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8B81BD-AD1B-481E-8472-A6C0558280D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0981103"/>
              </p:ext>
            </p:extLst>
          </p:nvPr>
        </p:nvGraphicFramePr>
        <p:xfrm>
          <a:off x="2058803" y="2098515"/>
          <a:ext cx="8134720" cy="378608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71969">
                  <a:extLst>
                    <a:ext uri="{9D8B030D-6E8A-4147-A177-3AD203B41FA5}">
                      <a16:colId xmlns:a16="http://schemas.microsoft.com/office/drawing/2014/main" val="1825195747"/>
                    </a:ext>
                  </a:extLst>
                </a:gridCol>
                <a:gridCol w="4462751">
                  <a:extLst>
                    <a:ext uri="{9D8B030D-6E8A-4147-A177-3AD203B41FA5}">
                      <a16:colId xmlns:a16="http://schemas.microsoft.com/office/drawing/2014/main" val="923807827"/>
                    </a:ext>
                  </a:extLst>
                </a:gridCol>
              </a:tblGrid>
              <a:tr h="22029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Inglés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Español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37354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detain/detainment/detained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Detener, detenido, detener bajo custodia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28674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apply (for asylum)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Aplicar, solicitar (asilo)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776220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swear (an oath)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Jurar (un juramento)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3796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Protest march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Hacer una manifestación o protesta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988502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be arrested/arrest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Estar arrestado/detenido, el arresto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408546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Rape/to be raped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 violación/violar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251861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Evidence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 pruebas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82791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deport/To be deported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Deportar/ser deportado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28422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Arrest warrant 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Orden de arresto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_tradnl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30" marR="66330" marT="92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98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804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374</Words>
  <Application>Microsoft Macintosh PowerPoint</Application>
  <PresentationFormat>Widescreen</PresentationFormat>
  <Paragraphs>189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Retrospect</vt:lpstr>
      <vt:lpstr>Vocabulario de  Justicia social</vt:lpstr>
      <vt:lpstr>vocabulario</vt:lpstr>
      <vt:lpstr>Continuación</vt:lpstr>
      <vt:lpstr>Más vocabulario</vt:lpstr>
      <vt:lpstr>Vocabulario de inmigración</vt:lpstr>
      <vt:lpstr>Immigration</vt:lpstr>
      <vt:lpstr>Vocab.</vt:lpstr>
      <vt:lpstr>Vocabulario de inmigración.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de  Justicia social</dc:title>
  <dc:creator>Alonso, Carolina</dc:creator>
  <cp:lastModifiedBy>Alonso, Carolina</cp:lastModifiedBy>
  <cp:revision>4</cp:revision>
  <dcterms:created xsi:type="dcterms:W3CDTF">2020-08-10T23:42:10Z</dcterms:created>
  <dcterms:modified xsi:type="dcterms:W3CDTF">2021-05-20T19:37:17Z</dcterms:modified>
</cp:coreProperties>
</file>