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62" r:id="rId2"/>
  </p:sldMasterIdLst>
  <p:notesMasterIdLst>
    <p:notesMasterId r:id="rId25"/>
  </p:notesMasterIdLst>
  <p:sldIdLst>
    <p:sldId id="886" r:id="rId3"/>
    <p:sldId id="895" r:id="rId4"/>
    <p:sldId id="835" r:id="rId5"/>
    <p:sldId id="836" r:id="rId6"/>
    <p:sldId id="837" r:id="rId7"/>
    <p:sldId id="838" r:id="rId8"/>
    <p:sldId id="878" r:id="rId9"/>
    <p:sldId id="891" r:id="rId10"/>
    <p:sldId id="840" r:id="rId11"/>
    <p:sldId id="894" r:id="rId12"/>
    <p:sldId id="841" r:id="rId13"/>
    <p:sldId id="879" r:id="rId14"/>
    <p:sldId id="843" r:id="rId15"/>
    <p:sldId id="844" r:id="rId16"/>
    <p:sldId id="845" r:id="rId17"/>
    <p:sldId id="846" r:id="rId18"/>
    <p:sldId id="880" r:id="rId19"/>
    <p:sldId id="893" r:id="rId20"/>
    <p:sldId id="848" r:id="rId21"/>
    <p:sldId id="849" r:id="rId22"/>
    <p:sldId id="882" r:id="rId23"/>
    <p:sldId id="85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93"/>
  </p:normalViewPr>
  <p:slideViewPr>
    <p:cSldViewPr showGuides="1">
      <p:cViewPr varScale="1">
        <p:scale>
          <a:sx n="93" d="100"/>
          <a:sy n="93" d="100"/>
        </p:scale>
        <p:origin x="151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96E6345-2E96-4247-9493-73F404D317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05DF057-1250-3648-A60F-2F9FFCED53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ED85EA-6479-EF4B-883D-AAB46A6E5E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EA83D5C-0CC2-684A-83BE-C3D0D316B6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75E9F6F-D795-3F4C-86B7-759E7D8EB3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F860DA9D-543F-704B-88C3-EB455AC26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4946EB-6ED9-BC4A-BCD9-1428C9D0A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53365627-EF84-944C-A5B7-FB7EA4340D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A9B5F04-0D86-5645-9274-A082CAAFE603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60B4A34-98A5-2544-870A-51549A331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058263-4A7A-D740-BEDB-7A65DF82C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F17FB1E-205D-ED43-B34C-CE433AAC7A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10E80CB-4F83-554E-9FF1-A51AF8FA96B7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85339DB-6BF5-FB42-A399-A92CC70E0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6F7957C-7774-0246-AF5C-4F95B0CA7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6478357-C763-5D46-B116-E238850836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3F56C1D-7952-3E46-ADE2-F427217319A4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CF61F76-CD75-8345-8887-631546BF3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6473C25-B30A-3343-815A-DB42D3B0C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CB7A9F4-7FE5-364C-9F16-3189D21305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0363AFD-52E2-514D-B67F-B9EE78592573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D64B598-EF88-C546-B36E-ACF8640DC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C546625-9B89-BC47-BDD9-8A161BE7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452ADF06-E286-5240-A1D8-17D0CFA65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98D4822-F4A9-D044-BA72-D0C97332C3CA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87F4933-8565-364D-9608-54CEFC6E6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134EC57-17D0-F84B-942C-136A16B77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EEE59E-A9C3-DD4D-AB59-6FE1E32E3D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39D5AE2-202D-8341-B976-7C5E0A5970A3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CAEDE3D-312B-9643-9B69-5D08088B6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A664247-0C44-5D47-AC29-B9B84927E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BB239FEF-EDB5-6C40-A096-04A9464AC4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3BFDAB0-C085-534D-93C1-549DE2BC1BDF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17353D1-A0CC-CD45-B7CE-EBE382AAF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416E7D0-E61C-8449-808F-53244F6BD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18155C3-7DCC-FD43-8A75-0EA886BCC3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6A08278-AA89-AE48-96C8-995B02D7A559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22F31C6-28BE-7D4C-9C88-E49568D52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3D2175D-7D8B-8549-A84C-1914C2252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F13D7BC-2ECD-824C-8F8B-2F4BA2869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62289AEA-9188-5D46-B60F-C509C3FC3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0F7BF7B-9A3D-C14D-83C3-DED9FF3D7B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9D8DF56-D28A-C742-BD13-8587E9C27ED7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7096FBB-E141-AC41-933F-F3CE36067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28D081E-CE3A-5F48-BD4D-A8887003E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B748267-704E-7B4E-A0E0-6D563DDA8E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4596D5C-9AD7-F645-8D52-1BF199671773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7325E20-5E1D-244E-8EE9-4D957736B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EBBD759-180B-3F4F-B347-55283F8D4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2832BD0B-6334-5843-A330-FD48FCA335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A8AC8C0-52BF-7746-8D21-1D3393D59AA5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A3B6229-A988-254B-94EE-75F29A27C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D5364F9-EBF6-0949-87A1-D8974D239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8D9286B1-D671-5E47-B5F6-6489619BF9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FFFF281-A56B-9546-A182-AD39E832E9E4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F86F8C4-E994-4841-915D-EDDE69CCD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9626480-17FC-0A4F-A5FE-F087AD4AD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45E2101-9C51-F741-A113-0EB31A9DA2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6B9C982-2EB7-5843-B2E0-483D3FB77DE0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E88F67F-1AAB-5B4A-B852-F11669FA7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05B9CA0-1837-004D-BD85-92BC13F46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C6AA5FBF-F658-D44D-ACFF-48453797FE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68A0EC1-C132-274C-A289-1CD27F20712C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D712236-11B7-6249-892D-22839DB25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C6A6B8B-4492-A54D-805D-90CDB1F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AF8D9986-12BC-9847-8272-73A49E2770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667B25A-1DF2-4B43-B9A8-FD4EE7705E2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7F6FB9E-B3A6-9846-A7AF-1819E5512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AA2CF6A-90F0-EC40-8B62-4ABCA490B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1976867A-0DD8-B344-98EB-52CFF6657C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72B4216-6FE5-8243-AC14-4AD1993A90F0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971258A-41C0-E34A-8B4C-CF3C13EA3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595C0F8-0715-B345-BE2A-3F3B3A91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FA21B82-93CC-104C-9605-70FFDFB765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7FFE380-AAA1-D24B-98D1-EC6A271ECCBA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C571E27-0335-AD4C-94BC-07DC4CA34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64ED323-50CD-BD42-80CD-197607344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DDAE18D-EBDA-9147-8AE6-08B8791A5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98F1A2F5-3B0E-CB4E-9FB2-66DAFF90A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9D76F6B-4A33-A948-8121-C768F8EF83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2197163-7483-3844-A117-0C7C51EA530D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B0B57E7-D7A6-4047-A618-C37011AA5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68C3014-F127-8840-AEA6-20C88D5F8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96FEE322-388E-604A-8B5A-8047ECB95F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CF6D9DD-0D9A-E741-B1BE-AA3AECCA874D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E0E9932-FB96-5148-9A70-116347199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1C54400-D73E-924F-AE46-995E1EC7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21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5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04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273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7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81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2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67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14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8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9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190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279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39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6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6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8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34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5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4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35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4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>
            <a:extLst>
              <a:ext uri="{FF2B5EF4-FFF2-40B4-BE49-F238E27FC236}">
                <a16:creationId xmlns:a16="http://schemas.microsoft.com/office/drawing/2014/main" id="{5049FA46-EB69-904E-933E-FC2FB67BC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22">
            <a:extLst>
              <a:ext uri="{FF2B5EF4-FFF2-40B4-BE49-F238E27FC236}">
                <a16:creationId xmlns:a16="http://schemas.microsoft.com/office/drawing/2014/main" id="{38BF6AF5-FE20-AA47-8D34-956C23B36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84300C50-DAE9-B84F-8971-B6035992798A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0" y="6489700"/>
            <a:ext cx="9144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aseline="30000"/>
              <a:t>Copyright © 2015 Cengage Learning</a:t>
            </a:r>
            <a:r>
              <a:rPr lang="en-US" altLang="en-US" baseline="42000"/>
              <a:t>®</a:t>
            </a:r>
            <a:r>
              <a:rPr lang="en-US" altLang="en-US" baseline="30000"/>
              <a:t>.</a:t>
            </a:r>
            <a:endParaRPr lang="en-US" altLang="en-US"/>
          </a:p>
        </p:txBody>
      </p:sp>
      <p:pic>
        <p:nvPicPr>
          <p:cNvPr id="1029" name="Picture 6" descr="CL_Logo_Black_R.eps">
            <a:extLst>
              <a:ext uri="{FF2B5EF4-FFF2-40B4-BE49-F238E27FC236}">
                <a16:creationId xmlns:a16="http://schemas.microsoft.com/office/drawing/2014/main" id="{8CC00C5F-C5B2-3944-ABE3-9BB6ED68FA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8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9">
            <a:extLst>
              <a:ext uri="{FF2B5EF4-FFF2-40B4-BE49-F238E27FC236}">
                <a16:creationId xmlns:a16="http://schemas.microsoft.com/office/drawing/2014/main" id="{7F3B9D5E-26B5-E444-B98B-87F58170DC5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0" y="6489700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aseline="30000">
                <a:solidFill>
                  <a:srgbClr val="FFFFFF"/>
                </a:solidFill>
              </a:rPr>
              <a:t>Copyright © 2015 Cengage Learning</a:t>
            </a:r>
            <a:r>
              <a:rPr lang="en-US" altLang="en-US" baseline="42000">
                <a:solidFill>
                  <a:srgbClr val="FFFFFF"/>
                </a:solidFill>
              </a:rPr>
              <a:t>®</a:t>
            </a:r>
            <a:r>
              <a:rPr lang="en-US" altLang="en-US" baseline="30000">
                <a:solidFill>
                  <a:srgbClr val="FFFFFF"/>
                </a:solidFill>
              </a:rPr>
              <a:t>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2051" name="Picture 1" descr="CL_Logo_Black_R.eps">
            <a:extLst>
              <a:ext uri="{FF2B5EF4-FFF2-40B4-BE49-F238E27FC236}">
                <a16:creationId xmlns:a16="http://schemas.microsoft.com/office/drawing/2014/main" id="{F695FDE0-9DC3-1945-90B6-8E2C7661CBF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8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ea typeface="ＭＳ Ｐゴシック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2">
            <a:extLst>
              <a:ext uri="{FF2B5EF4-FFF2-40B4-BE49-F238E27FC236}">
                <a16:creationId xmlns:a16="http://schemas.microsoft.com/office/drawing/2014/main" id="{D3158E7B-3E53-E648-B54D-2811B7AE92EA}"/>
              </a:ext>
            </a:extLst>
          </p:cNvPr>
          <p:cNvSpPr txBox="1">
            <a:spLocks/>
          </p:cNvSpPr>
          <p:nvPr/>
        </p:nvSpPr>
        <p:spPr bwMode="white">
          <a:xfrm>
            <a:off x="1524000" y="3810000"/>
            <a:ext cx="601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Helvetica LT Std" pitchFamily="2" charset="0"/>
              </a:rPr>
              <a:t>Chapter 21</a:t>
            </a:r>
          </a:p>
        </p:txBody>
      </p:sp>
      <p:sp>
        <p:nvSpPr>
          <p:cNvPr id="4098" name="Subtitle 3">
            <a:extLst>
              <a:ext uri="{FF2B5EF4-FFF2-40B4-BE49-F238E27FC236}">
                <a16:creationId xmlns:a16="http://schemas.microsoft.com/office/drawing/2014/main" id="{B43B3297-C51F-3A49-9E3A-3C7C46EFBA1E}"/>
              </a:ext>
            </a:extLst>
          </p:cNvPr>
          <p:cNvSpPr txBox="1">
            <a:spLocks/>
          </p:cNvSpPr>
          <p:nvPr/>
        </p:nvSpPr>
        <p:spPr bwMode="white">
          <a:xfrm>
            <a:off x="1600200" y="4419600"/>
            <a:ext cx="716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Helvetica LT Std" pitchFamily="2" charset="0"/>
              </a:rPr>
              <a:t>Mental Health Diseases and Disorders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516391D-830E-7942-9136-D72CE189D7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Substance-Related Mental Disorders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D50BC659-3B6F-DA40-8C7F-406D8EE362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00063" y="1066800"/>
            <a:ext cx="82296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Marijuana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Also known as pot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Euphoric effect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Cocaine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of the most addictive drugs – stimulant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Anesthetic  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Methamphetamine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Fastest growing abused drug today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Addictive potent CNS stimulant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4176505-82F3-9544-9063-87484E7B46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Substance-Related Mental Disorders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C474FE0-658D-A948-8185-5DB03160D6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73075" y="12192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Caffeine and nicotine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common addictive substances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are stimulants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Sedatives or depressants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Antianxiety medications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Amphetamines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Stimulant – causes release of epinephrine, leading to increased heart rate, respiration, and digestion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3E32FA9-44CD-7042-89FE-9128953060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Substance-Related Mental Disorders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29167EB-CF19-BA44-8631-D8F62A0ED4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Hallucinogens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Also known as psychedelic drugs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lysergic acid diethylamide (LSD), mescaline, phencyclidine (PCP)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Narcotics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Depressants primarily prescribed as analgesics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Demerol, methadone, morphine, heroin, opium</a:t>
            </a:r>
          </a:p>
          <a:p>
            <a:pPr lvl="1" eaLnBrk="1" hangingPunct="1">
              <a:buFontTx/>
              <a:buNone/>
            </a:pPr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64AB65B-8377-3A48-9545-A06D697588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Organic Mental Disorders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4E2270E-0084-944F-837F-0C09FA2B188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Associated with physical cause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Affect cognition and ability to think, remember, and make judgments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May be temporary or permanent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F0D7EEA-3691-9B4B-BF32-BCC22EFC41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Organic Mental Disorders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702001D-3DD3-944E-B311-8432503818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90538" y="990600"/>
            <a:ext cx="82296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Dementia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Deterioration of mental abilities due to physical changes in brain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Delirium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a disease, a clinical syndrome or set of symptoms caused by: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Medications, alcohol, fever, or illness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Alzheimer</a:t>
            </a:r>
            <a:r>
              <a:rPr lang="ja-JP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disease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Progressive, irreversible form of dementia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A803E1B-9360-4040-BC48-25655D2B35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Psychosis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70D1BB5-9B39-0E40-95BC-620B513C639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Disintegration of one</a:t>
            </a:r>
            <a:r>
              <a:rPr lang="ja-JP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personality and loss of contact with reality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Symptoms: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Delusions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Hallucinations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Impaired communication skills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Inability to deal with life</a:t>
            </a:r>
            <a:r>
              <a:rPr lang="ja-JP" altLang="en-US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demands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F791A63-9546-2F42-AD7B-9F6149F5AE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Psychosis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C90FB5C-DA52-2943-A654-68E97089EC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Helvetica LT Std" pitchFamily="2" charset="0"/>
                <a:ea typeface="ＭＳ Ｐゴシック" panose="020B0600070205080204" pitchFamily="34" charset="-128"/>
              </a:rPr>
              <a:t>Schizophrenia</a:t>
            </a:r>
          </a:p>
          <a:p>
            <a:pPr lvl="1" eaLnBrk="1" hangingPunct="1"/>
            <a:r>
              <a:rPr lang="en-US" altLang="en-US" dirty="0">
                <a:latin typeface="Helvetica LT Std" pitchFamily="2" charset="0"/>
                <a:ea typeface="Times New Roman" panose="02020603050405020304" pitchFamily="18" charset="0"/>
              </a:rPr>
              <a:t>Split mind</a:t>
            </a:r>
          </a:p>
          <a:p>
            <a:pPr lvl="1" eaLnBrk="1" hangingPunct="1"/>
            <a:endParaRPr lang="en-US" altLang="en-US" dirty="0">
              <a:solidFill>
                <a:srgbClr val="FF0000"/>
              </a:solidFill>
              <a:latin typeface="Helvetica LT Std" pitchFamily="2" charset="0"/>
              <a:ea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Helvetica LT Std" pitchFamily="2" charset="0"/>
                <a:ea typeface="Times New Roman" panose="02020603050405020304" pitchFamily="18" charset="0"/>
              </a:rPr>
              <a:t>Serious type, not split personality</a:t>
            </a:r>
          </a:p>
          <a:p>
            <a:pPr lvl="1" eaLnBrk="1" hangingPunct="1"/>
            <a:endParaRPr lang="en-US" altLang="en-US" dirty="0">
              <a:latin typeface="Helvetica LT Std" pitchFamily="2" charset="0"/>
              <a:ea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Helvetica LT Std" pitchFamily="2" charset="0"/>
                <a:ea typeface="Times New Roman" panose="02020603050405020304" pitchFamily="18" charset="0"/>
              </a:rPr>
              <a:t>Lose touch with reality and act on imagined or fantasized reality</a:t>
            </a:r>
          </a:p>
          <a:p>
            <a:pPr lvl="1" eaLnBrk="1" hangingPunct="1"/>
            <a:endParaRPr lang="en-US" altLang="en-US" dirty="0">
              <a:latin typeface="Helvetica LT Std" pitchFamily="2" charset="0"/>
              <a:ea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Helvetica LT Std" pitchFamily="2" charset="0"/>
                <a:ea typeface="Times New Roman" panose="02020603050405020304" pitchFamily="18" charset="0"/>
              </a:rPr>
              <a:t>Treatment:</a:t>
            </a:r>
          </a:p>
          <a:p>
            <a:pPr lvl="2" eaLnBrk="1" hangingPunct="1"/>
            <a:r>
              <a:rPr lang="en-US" altLang="en-US" dirty="0" err="1">
                <a:latin typeface="Helvetica LT Std" pitchFamily="2" charset="0"/>
                <a:ea typeface="Times New Roman" panose="02020603050405020304" pitchFamily="18" charset="0"/>
              </a:rPr>
              <a:t>Medicaiton</a:t>
            </a:r>
            <a:r>
              <a:rPr lang="en-US" altLang="en-US" dirty="0">
                <a:latin typeface="Helvetica LT Std" pitchFamily="2" charset="0"/>
                <a:ea typeface="Times New Roman" panose="02020603050405020304" pitchFamily="18" charset="0"/>
              </a:rPr>
              <a:t>, monitoring, rehabilitation</a:t>
            </a:r>
          </a:p>
          <a:p>
            <a:pPr eaLnBrk="1" hangingPunct="1"/>
            <a:endParaRPr lang="en-US" altLang="en-US" dirty="0">
              <a:latin typeface="Helvetica LT Std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DA5E8F0-4959-1746-9E3E-FEF8BA31FB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Psychosis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93A1DCA-2247-E242-92BD-8C63297C7D8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Delusional disorders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Firm belief in delusion in otherwise normally adjusted and balanced personality</a:t>
            </a:r>
          </a:p>
          <a:p>
            <a:pPr lvl="1"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Delusional types: 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Grandiose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Jealous</a:t>
            </a:r>
          </a:p>
          <a:p>
            <a:pPr lvl="2" eaLnBrk="1" hangingPunct="1"/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Erotomanic</a:t>
            </a:r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Persecutory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Somatic</a:t>
            </a:r>
          </a:p>
          <a:p>
            <a:pPr lvl="1" eaLnBrk="1" hangingPunct="1">
              <a:spcBef>
                <a:spcPts val="18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Treatment: antipsychotics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000BC47-23AA-A44F-AEBC-24B3070EF5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Mood or Affective Disorders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ADB9EA80-5D5F-E340-A405-6A02E8BD92E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82600" y="12954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Depression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Prolonged feeling of extreme sadness, unhappiness, despair, or discouragement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Seasonal affective disorder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Depressive condition during winter months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Bipolar disorder (manic depressive)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Extreme depression and mania occur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Mood disorder questionnaire (MDQ) aids physician in identifying symptoms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8CC25AEA-9952-7549-B035-A234654FA7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Dissociative Disorders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874162E6-9833-8444-9189-D9278BB63A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Escape of reality in involuntary or unhealthy ways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Suppressing memories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Assuming alternate identities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Types: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Psychogenic amnesia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Psychogenic fugue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Depersonalization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Multiple personality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5F6A-F0AD-894A-A243-EDA02D75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914400"/>
          </a:xfrm>
        </p:spPr>
        <p:txBody>
          <a:bodyPr/>
          <a:lstStyle/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62F3-7C77-BA43-ACF4-772DCE0E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solidFill>
            <a:schemeClr val="accent1"/>
          </a:solidFill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 the terminology common to mental health disorders.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the important signs and symptoms associated with mental health disorders.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the common diagnostic tests used to determine the type and/or cause of mental health disorders.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some common mental health disorders.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Describe the typical course and management of the common mental health disorders.</a:t>
            </a:r>
          </a:p>
        </p:txBody>
      </p:sp>
    </p:spTree>
    <p:extLst>
      <p:ext uri="{BB962C8B-B14F-4D97-AF65-F5344CB8AC3E}">
        <p14:creationId xmlns:p14="http://schemas.microsoft.com/office/powerpoint/2010/main" val="4085935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B5D5BC16-DA3A-0645-B2DB-3BDDFB1C5B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Anxiety Disorders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FD16CF17-84A2-1C42-BCCF-8B3E03FDFD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9600" y="1066800"/>
            <a:ext cx="8229600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Anxiety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Usual temporary response to stress becomes chronic</a:t>
            </a:r>
          </a:p>
          <a:p>
            <a:pPr eaLnBrk="1" hangingPunct="1"/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May be related to genetic factors, severe stress, biochemical alterations, and in some cases, physical causes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E.g., hyperthyroidism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7CEBF8BD-8858-2B49-A0D3-14DC2E2A3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0538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Anxiety Disorders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AA59A3A3-12BB-E449-9FFB-55B1DEA423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1963" y="9906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Types: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Generalized anxiety disorder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Panic disorder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Phobia disorder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Obsessive-compulsive disorder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Post-traumatic stress disorder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4B68A9D-0744-FB47-AA10-EC7B048B2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3713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Personality Disorders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5AEA0653-835F-D545-8345-A771A805627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9900" y="11430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Personality is developed during early years of life affected by genetics and environmental factors. Personality is fixed by time of adulthood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Types: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Paranoid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Schizoid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Antisocial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Narcissistic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Histrionic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1E8DEDB1-D926-CD4A-A62C-33A9B74F25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Common Signs and Symptoms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583A4EFA-F3E6-E14A-9C8B-0C39A1C4D6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Typically begin with behavioral changes</a:t>
            </a:r>
          </a:p>
          <a:p>
            <a:pPr eaLnBrk="1" hangingPunct="1">
              <a:spcBef>
                <a:spcPct val="0"/>
              </a:spcBef>
            </a:pPr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Slow-developing and very subtle</a:t>
            </a:r>
          </a:p>
          <a:p>
            <a:pPr eaLnBrk="1" hangingPunct="1">
              <a:spcBef>
                <a:spcPct val="0"/>
              </a:spcBef>
            </a:pPr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May not be noticed early in development of disorder</a:t>
            </a:r>
          </a:p>
          <a:p>
            <a:pPr eaLnBrk="1" hangingPunct="1">
              <a:spcBef>
                <a:spcPct val="0"/>
              </a:spcBef>
            </a:pPr>
            <a:endParaRPr lang="en-US" altLang="en-US" sz="36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Forgetfulness, anxiety, and temper tantrums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EB4E88D1-007B-924E-B62E-322BB529DC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Diagnostic Tests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0851B237-0B14-A448-8794-5A55FE96C8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Physiologic tests</a:t>
            </a:r>
          </a:p>
          <a:p>
            <a:pPr lvl="1" eaLnBrk="1" hangingPunct="1"/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Laboratory tests, brain scans, EEGs, and MRIs</a:t>
            </a:r>
          </a:p>
          <a:p>
            <a:pPr eaLnBrk="1" hangingPunct="1"/>
            <a:endParaRPr lang="en-US" altLang="en-US" sz="4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Referral to psychiatrist for psychological testing</a:t>
            </a:r>
          </a:p>
          <a:p>
            <a:pPr lvl="1" eaLnBrk="1" hangingPunct="1"/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Aptitude and personality tests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A941C84C-CDD6-5742-83D7-59E939DC70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Developmental Mental Health Disorders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8939803D-F1EF-3549-90C9-F67B314E2E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1963" y="1143000"/>
            <a:ext cx="82296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Intellectual disability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Cause: Often unknown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Genetic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Acquired</a:t>
            </a:r>
          </a:p>
          <a:p>
            <a:pPr lvl="2" eaLnBrk="1" hangingPunct="1"/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Symptoms: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not show up until entry into school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Decreased ability to learn and developmental slowness</a:t>
            </a:r>
          </a:p>
          <a:p>
            <a:pPr lvl="2" eaLnBrk="1" hangingPunct="1">
              <a:buFontTx/>
              <a:buNone/>
            </a:pPr>
            <a:endParaRPr lang="en-US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Prevention:  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preventable causes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fetal alcohol syndrome and kernicterus</a:t>
            </a:r>
          </a:p>
          <a:p>
            <a:pPr lvl="1" eaLnBrk="1" hangingPunct="1"/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D7072D47-BA74-F34C-BBBA-ACBB6673FC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Developmental Mental Health Disorders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CCA73C3B-8AC0-074F-A1F8-1ABBC4D85F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Attention-deficit hyperactivity disorder (ADHD)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Disorder characterized by: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Inability to concentrate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Hyperactivity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Impulsiveness</a:t>
            </a:r>
          </a:p>
          <a:p>
            <a:pPr lvl="1" eaLnBrk="1" hangingPunct="1"/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 unknown, but seems familial</a:t>
            </a:r>
          </a:p>
          <a:p>
            <a:pPr lvl="1" eaLnBrk="1" hangingPunct="1"/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Treatment: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Amphetamines and behavior modification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15722BA-2E67-FF48-8690-A41A3B35E9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Developmental Mental Health Disorders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8645E8E-CB3D-9942-95F6-955365AE3D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Eating disorders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Compulsion to eat or avoid eating that affects individual</a:t>
            </a:r>
            <a:r>
              <a:rPr lang="ja-JP" altLang="en-US" sz="2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en-US" altLang="ja-JP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mental and physical condition</a:t>
            </a:r>
          </a:p>
          <a:p>
            <a:pPr lvl="1" eaLnBrk="1" hangingPunct="1"/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common: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Anorexia nervosa – self-imposed starvation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Bulimia – episodes of binge eating followed by purging</a:t>
            </a:r>
          </a:p>
          <a:p>
            <a:pPr lvl="1" eaLnBrk="1" hangingPunct="1"/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Cause: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Unknown</a:t>
            </a:r>
          </a:p>
          <a:p>
            <a:pPr lvl="2" eaLnBrk="1" hangingPunct="1">
              <a:buFontTx/>
              <a:buNone/>
            </a:pP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B944CC4-35D9-474F-8026-EA515F51F5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Substance-Related Mental Disorders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15F2E91-AD59-A141-8D70-41D5DA9302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Substance-related mental disorder is the diagnosis used instead of drug addiction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Common terms: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Addiction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Dependency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Tolerance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Withdrawal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959250B-C10D-CE43-8155-BC6B1CA507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latin typeface="Helvetica LT Std" pitchFamily="2" charset="0"/>
                <a:ea typeface="ＭＳ Ｐゴシック" panose="020B0600070205080204" pitchFamily="34" charset="-128"/>
              </a:rPr>
              <a:t>Substance-Related Mental Disorders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91D6DB5-A02A-B24F-A5F4-C889B6A0B0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79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Alcohol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Alcoholism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Physical and mental dependence on alcohol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of the most common disorders</a:t>
            </a:r>
          </a:p>
          <a:p>
            <a:pPr lvl="2" eaLnBrk="1" hangingPunct="1"/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US" alt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Chronic</a:t>
            </a:r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Causes damage to nearly every organ system</a:t>
            </a:r>
          </a:p>
          <a:p>
            <a:pPr lvl="3" eaLnBrk="1" hangingPunct="1"/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Heart disease, hypertension, cirrhosis, pancreatitis, peripheral neuropathy, gastrointestinal problems</a:t>
            </a:r>
          </a:p>
          <a:p>
            <a:pPr lvl="1" eaLnBrk="1" hangingPunct="1"/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Symptoms:</a:t>
            </a:r>
          </a:p>
          <a:p>
            <a:pPr lvl="2" eaLnBrk="1" hangingPunct="1"/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Intoxicated, withdrawal, hallucinations, delirium tremens</a:t>
            </a:r>
          </a:p>
          <a:p>
            <a:pPr lvl="3" eaLnBrk="1" hangingPunct="1"/>
            <a:r>
              <a:rPr lang="en-US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Often fatal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296"/>
  <p:tag name="AS_OS" val="Microsoft Windows NT 6.1.7601 Service Pack 1"/>
  <p:tag name="AS_RELEASE_DATE" val="2011.05.11"/>
  <p:tag name="AS_VERSION" val="5.2.0.0"/>
  <p:tag name="AS_TITLE" val="Aspose.Slides for .NET 3.5 Client Profil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Neighbors PPT Template_REV</Template>
  <TotalTime>3483</TotalTime>
  <Words>740</Words>
  <Application>Microsoft Macintosh PowerPoint</Application>
  <PresentationFormat>On-screen Show (4:3)</PresentationFormat>
  <Paragraphs>204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Helvetica LT Std</vt:lpstr>
      <vt:lpstr>Times New Roman</vt:lpstr>
      <vt:lpstr>Blank Presentation</vt:lpstr>
      <vt:lpstr>1_Blank Presentation</vt:lpstr>
      <vt:lpstr>PowerPoint Presentation</vt:lpstr>
      <vt:lpstr>Learning Objectives</vt:lpstr>
      <vt:lpstr>Common Signs and Symptoms</vt:lpstr>
      <vt:lpstr>Diagnostic Tests</vt:lpstr>
      <vt:lpstr>Developmental Mental Health Disorders</vt:lpstr>
      <vt:lpstr>Developmental Mental Health Disorders</vt:lpstr>
      <vt:lpstr>Developmental Mental Health Disorders</vt:lpstr>
      <vt:lpstr>Substance-Related Mental Disorders</vt:lpstr>
      <vt:lpstr>Substance-Related Mental Disorders</vt:lpstr>
      <vt:lpstr>Substance-Related Mental Disorders</vt:lpstr>
      <vt:lpstr>Substance-Related Mental Disorders</vt:lpstr>
      <vt:lpstr>Substance-Related Mental Disorders</vt:lpstr>
      <vt:lpstr>Organic Mental Disorders</vt:lpstr>
      <vt:lpstr>Organic Mental Disorders</vt:lpstr>
      <vt:lpstr>Psychosis</vt:lpstr>
      <vt:lpstr>Psychosis</vt:lpstr>
      <vt:lpstr>Psychosis</vt:lpstr>
      <vt:lpstr>Mood or Affective Disorders</vt:lpstr>
      <vt:lpstr>Dissociative Disorders</vt:lpstr>
      <vt:lpstr>Anxiety Disorders</vt:lpstr>
      <vt:lpstr>Anxiety Disorders</vt:lpstr>
      <vt:lpstr>Personality Disorders</vt:lpstr>
    </vt:vector>
  </TitlesOfParts>
  <Company> pfm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Diseases </dc:title>
  <dc:creator>robb lehrke</dc:creator>
  <cp:lastModifiedBy>Fenster, Steven</cp:lastModifiedBy>
  <cp:revision>178</cp:revision>
  <cp:lastPrinted>2013-10-29T12:08:31Z</cp:lastPrinted>
  <dcterms:created xsi:type="dcterms:W3CDTF">2005-07-25T19:00:59Z</dcterms:created>
  <dcterms:modified xsi:type="dcterms:W3CDTF">2019-04-17T21:43:32Z</dcterms:modified>
</cp:coreProperties>
</file>