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774" r:id="rId2"/>
  </p:sldMasterIdLst>
  <p:notesMasterIdLst>
    <p:notesMasterId r:id="rId38"/>
  </p:notesMasterIdLst>
  <p:sldIdLst>
    <p:sldId id="691" r:id="rId3"/>
    <p:sldId id="708" r:id="rId4"/>
    <p:sldId id="599" r:id="rId5"/>
    <p:sldId id="342" r:id="rId6"/>
    <p:sldId id="600" r:id="rId7"/>
    <p:sldId id="601" r:id="rId8"/>
    <p:sldId id="652" r:id="rId9"/>
    <p:sldId id="602" r:id="rId10"/>
    <p:sldId id="262" r:id="rId11"/>
    <p:sldId id="709" r:id="rId12"/>
    <p:sldId id="315" r:id="rId13"/>
    <p:sldId id="603" r:id="rId14"/>
    <p:sldId id="604" r:id="rId15"/>
    <p:sldId id="605" r:id="rId16"/>
    <p:sldId id="608" r:id="rId17"/>
    <p:sldId id="375" r:id="rId18"/>
    <p:sldId id="373" r:id="rId19"/>
    <p:sldId id="618" r:id="rId20"/>
    <p:sldId id="703" r:id="rId21"/>
    <p:sldId id="621" r:id="rId22"/>
    <p:sldId id="293" r:id="rId23"/>
    <p:sldId id="268" r:id="rId24"/>
    <p:sldId id="622" r:id="rId25"/>
    <p:sldId id="291" r:id="rId26"/>
    <p:sldId id="270" r:id="rId27"/>
    <p:sldId id="287" r:id="rId28"/>
    <p:sldId id="271" r:id="rId29"/>
    <p:sldId id="263" r:id="rId30"/>
    <p:sldId id="273" r:id="rId31"/>
    <p:sldId id="292" r:id="rId32"/>
    <p:sldId id="276" r:id="rId33"/>
    <p:sldId id="277" r:id="rId34"/>
    <p:sldId id="295" r:id="rId35"/>
    <p:sldId id="290" r:id="rId36"/>
    <p:sldId id="624" r:id="rId37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/>
    <p:restoredTop sz="94694"/>
  </p:normalViewPr>
  <p:slideViewPr>
    <p:cSldViewPr showGuides="1">
      <p:cViewPr varScale="1">
        <p:scale>
          <a:sx n="117" d="100"/>
          <a:sy n="117" d="100"/>
        </p:scale>
        <p:origin x="192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59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85B3E755-EECF-424B-822C-240C540AD29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BE912A92-2F79-F148-92EE-EF06E509C20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022DF224-3EAA-FC4C-957D-17B282B3D70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>
            <a:extLst>
              <a:ext uri="{FF2B5EF4-FFF2-40B4-BE49-F238E27FC236}">
                <a16:creationId xmlns:a16="http://schemas.microsoft.com/office/drawing/2014/main" id="{D20C9A7B-1569-0146-B6E6-56E219AA475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3974" name="Rectangle 6">
            <a:extLst>
              <a:ext uri="{FF2B5EF4-FFF2-40B4-BE49-F238E27FC236}">
                <a16:creationId xmlns:a16="http://schemas.microsoft.com/office/drawing/2014/main" id="{C8F39700-1F93-954C-A615-87D49D640CA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>
            <a:extLst>
              <a:ext uri="{FF2B5EF4-FFF2-40B4-BE49-F238E27FC236}">
                <a16:creationId xmlns:a16="http://schemas.microsoft.com/office/drawing/2014/main" id="{57E1F019-1E32-CF49-B3F3-AF08A03472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D770E97-5D4F-9A4E-8E19-9C08D52622B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>
            <a:extLst>
              <a:ext uri="{FF2B5EF4-FFF2-40B4-BE49-F238E27FC236}">
                <a16:creationId xmlns:a16="http://schemas.microsoft.com/office/drawing/2014/main" id="{57608844-6DD2-E047-AACE-66EE8110D96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B1C2CAA3-760D-674D-BE58-3993C4BC750E}" type="slidenum">
              <a:rPr lang="en-US" altLang="en-US" sz="1200"/>
              <a:pPr algn="r" eaLnBrk="1" hangingPunct="1"/>
              <a:t>1</a:t>
            </a:fld>
            <a:endParaRPr lang="en-US" altLang="en-US" sz="1200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C6426ACA-E6E1-3C47-BA3A-50D96A486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5399E1C2-21BB-1140-BFB6-A2D4F2DDFA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060D3898-A3BF-0749-ADD2-96DF727A83D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86579CA-0C61-9F45-804B-31C5AD754327}" type="slidenum">
              <a:rPr lang="en-US" altLang="en-US" sz="1200"/>
              <a:pPr algn="r" eaLnBrk="1" hangingPunct="1"/>
              <a:t>12</a:t>
            </a:fld>
            <a:endParaRPr lang="en-US" altLang="en-US" sz="120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997E3A7B-3E5E-5841-B56B-A952E3E958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2CF810C-4C21-0F41-A88D-DCBF22335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24D2F01D-62AD-534F-8FEE-AD2904D4806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D15238B-EAE9-0841-AD7B-4562C201F3C4}" type="slidenum">
              <a:rPr lang="en-US" altLang="en-US" sz="1200"/>
              <a:pPr algn="r" eaLnBrk="1" hangingPunct="1"/>
              <a:t>13</a:t>
            </a:fld>
            <a:endParaRPr lang="en-US" altLang="en-US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E56DEC48-C2B2-6844-8F1B-1FEA2A7850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A304133-F17E-0440-92BE-A1612C59AF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B0FFC4C6-3F9A-E744-B202-D9C2CD2AB2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F174188-7034-C443-A885-C65F1E1C8878}" type="slidenum">
              <a:rPr lang="en-US" altLang="en-US" sz="1200"/>
              <a:pPr algn="r" eaLnBrk="1" hangingPunct="1"/>
              <a:t>14</a:t>
            </a:fld>
            <a:endParaRPr lang="en-US" altLang="en-US" sz="120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A125E0E3-56AF-0E4E-B0DA-12167ABF25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5F3AC103-740B-034F-91B7-912D6D8EBB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BFD99279-E936-1141-A233-13039ACC00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3D9F518-0A46-5346-807B-ED7304C6A5A6}" type="slidenum">
              <a:rPr lang="en-US" altLang="en-US" sz="1200"/>
              <a:pPr algn="r" eaLnBrk="1" hangingPunct="1"/>
              <a:t>15</a:t>
            </a:fld>
            <a:endParaRPr lang="en-US" altLang="en-US" sz="120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036F1C62-839F-DA46-8520-F7C8E31ED5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032A742-4AF9-104D-ABA0-A52DF17DFD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287A5DC4-3F68-AA4E-9AD0-28E4656921F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CC113417-5929-DA45-917E-F6FFC55BC7E3}" type="slidenum">
              <a:rPr lang="en-US" altLang="en-US" sz="1200"/>
              <a:pPr algn="r" eaLnBrk="1" hangingPunct="1"/>
              <a:t>18</a:t>
            </a:fld>
            <a:endParaRPr lang="en-US" altLang="en-US" sz="1200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35F95283-0F87-9247-A7C4-57B24C2150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1768EECD-D903-B241-A243-96B845AA48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3E8BAC41-D51F-424A-A887-120D31C9A19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3C8D4C1-455E-F84A-BF2B-73A472DE4A77}" type="slidenum">
              <a:rPr lang="en-US" altLang="en-US" sz="1200"/>
              <a:pPr algn="r" eaLnBrk="1" hangingPunct="1"/>
              <a:t>19</a:t>
            </a:fld>
            <a:endParaRPr lang="en-US" altLang="en-US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3D93A3DA-2A9D-A245-BD41-CFEC6A4011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66BD6304-4688-1B4A-8D5E-349C2A79A3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EBEDD59F-E549-FC47-98E9-9C9EEDD2D33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F73510A8-0900-5A44-97AF-5258E6905636}" type="slidenum">
              <a:rPr lang="en-US" altLang="en-US" sz="1200"/>
              <a:pPr algn="r" eaLnBrk="1" hangingPunct="1"/>
              <a:t>20</a:t>
            </a:fld>
            <a:endParaRPr lang="en-US" altLang="en-US" sz="1200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E4315D33-AB7B-DC42-936B-0057CD206E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AD4C9249-9AA4-B44F-88F7-FB035A650E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86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6A31EE-3BFA-46F3-9EAE-F69A7E0CC103}" type="slidenum">
              <a:rPr lang="en-US"/>
              <a:pPr/>
              <a:t>22</a:t>
            </a:fld>
            <a:endParaRPr lang="en-US"/>
          </a:p>
        </p:txBody>
      </p:sp>
      <p:sp>
        <p:nvSpPr>
          <p:cNvPr id="126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</p:spPr>
        <p:txBody>
          <a:bodyPr/>
          <a:lstStyle/>
          <a:p>
            <a:endParaRPr lang="en-US"/>
          </a:p>
          <a:p>
            <a:r>
              <a:rPr lang="en-US" sz="700"/>
              <a:t>Dementia is a syndrome characterized by failure of recent memory and other intellectual functions. </a:t>
            </a:r>
            <a:br>
              <a:rPr lang="en-US" sz="700"/>
            </a:br>
            <a:br>
              <a:rPr lang="en-US" sz="700"/>
            </a:br>
            <a:r>
              <a:rPr lang="en-US" sz="700"/>
              <a:t>-Alzheimer's disease (AD) is the most common dementia, accounting for 60–80% of cases in the elderly. </a:t>
            </a:r>
            <a:r>
              <a:rPr lang="en-US"/>
              <a:t>Of all dementia’s AD is the most common. </a:t>
            </a:r>
          </a:p>
          <a:p>
            <a:r>
              <a:rPr lang="en-US"/>
              <a:t>Until recently little understanding of the underlying causes.  No real means of prevention, no cures.  </a:t>
            </a:r>
          </a:p>
        </p:txBody>
      </p:sp>
    </p:spTree>
    <p:extLst>
      <p:ext uri="{BB962C8B-B14F-4D97-AF65-F5344CB8AC3E}">
        <p14:creationId xmlns:p14="http://schemas.microsoft.com/office/powerpoint/2010/main" val="3790057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5FF533C6-10A6-BA4E-BFA5-AFB1ED4A577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72851B34-6991-4042-A84F-9A33BF83596B}" type="slidenum">
              <a:rPr lang="en-US" altLang="en-US" sz="1200"/>
              <a:pPr algn="r" eaLnBrk="1" hangingPunct="1"/>
              <a:t>23</a:t>
            </a:fld>
            <a:endParaRPr lang="en-US" altLang="en-US" sz="12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3381D3C3-09AB-E246-8BEC-7B3FEA549B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7AFD902A-8B1E-7A4D-A998-C93230970C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B5AFEE12-8740-4E40-B8D9-A729957AFEF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0CEFE912-84A2-BE40-9FF1-2E49212225AD}" type="slidenum">
              <a:rPr lang="en-US" altLang="en-US" sz="1200"/>
              <a:pPr algn="r" eaLnBrk="1" hangingPunct="1"/>
              <a:t>3</a:t>
            </a:fld>
            <a:endParaRPr lang="en-US" altLang="en-US" sz="1200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7E30EFE2-BC2F-114B-8515-1BFFEF5D38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52206668-645F-B548-BA81-22B8AD440A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123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8149CB91-B6D1-684C-9BBB-1E2ECB7F7EA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4331F7F-8EFA-F64B-811A-CCC521960FF0}" type="slidenum">
              <a:rPr lang="en-US" altLang="en-US" sz="1200"/>
              <a:pPr algn="r" eaLnBrk="1" hangingPunct="1"/>
              <a:t>35</a:t>
            </a:fld>
            <a:endParaRPr lang="en-US" altLang="en-US" sz="1200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26428B3B-C3EA-F644-8F74-9447A0565A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44A964BD-7CC8-4A49-A5D5-5D5D989A19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3C5D12D9-EC8D-7541-823A-42FDB12085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A4B470F-8E8C-134A-813B-857D7925F2B7}" type="slidenum">
              <a:rPr lang="en-US" altLang="en-US" sz="1200" smtClean="0">
                <a:latin typeface="Times" pitchFamily="2" charset="0"/>
              </a:rPr>
              <a:pPr/>
              <a:t>4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362D871-8572-5E49-9309-28CA52C5A1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6A4595DA-CCBA-394F-8E08-9CA6EFFB69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971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>
            <a:extLst>
              <a:ext uri="{FF2B5EF4-FFF2-40B4-BE49-F238E27FC236}">
                <a16:creationId xmlns:a16="http://schemas.microsoft.com/office/drawing/2014/main" id="{57930B9F-2F23-DA4F-905C-AB6ECE3D0E2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7134FAB-F94F-4844-9B8A-209704AEB05B}" type="slidenum">
              <a:rPr lang="en-US" altLang="en-US" sz="1200"/>
              <a:pPr algn="r" eaLnBrk="1" hangingPunct="1"/>
              <a:t>5</a:t>
            </a:fld>
            <a:endParaRPr lang="en-US" altLang="en-US" sz="1200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4431354A-EFA6-F64B-98CF-09BA9D3FBF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169D805-8ACB-5849-8081-9C9398F04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>
            <a:extLst>
              <a:ext uri="{FF2B5EF4-FFF2-40B4-BE49-F238E27FC236}">
                <a16:creationId xmlns:a16="http://schemas.microsoft.com/office/drawing/2014/main" id="{EBB45D72-634D-584B-B35A-CFDF78675CB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1CBBCAA3-18F1-874C-B0BA-0983B794FF98}" type="slidenum">
              <a:rPr lang="en-US" altLang="en-US" sz="1200"/>
              <a:pPr algn="r" eaLnBrk="1" hangingPunct="1"/>
              <a:t>6</a:t>
            </a:fld>
            <a:endParaRPr lang="en-US" altLang="en-US" sz="1200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426E494B-92E2-034B-A0FD-C331190EB5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31F37633-50F4-A34E-9A0F-EC2C50EE61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>
            <a:extLst>
              <a:ext uri="{FF2B5EF4-FFF2-40B4-BE49-F238E27FC236}">
                <a16:creationId xmlns:a16="http://schemas.microsoft.com/office/drawing/2014/main" id="{2AEAFEA0-4EBC-3A4E-9012-5EE18CE2A73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D8A50DD4-E4B2-D34D-B61E-05BB167E4C3A}" type="slidenum">
              <a:rPr lang="en-US" altLang="en-US" sz="1200"/>
              <a:pPr algn="r" eaLnBrk="1" hangingPunct="1"/>
              <a:t>7</a:t>
            </a:fld>
            <a:endParaRPr lang="en-US" altLang="en-US" sz="1200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58BF5D43-0199-6740-9494-FAED1F0EFC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933F7E84-99CE-5A43-8392-335383F6C6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0D2E5095-299F-CC44-A66B-F99156887C2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2C8D341-C3ED-734A-B228-EC5D039EF59B}" type="slidenum">
              <a:rPr lang="en-US" altLang="en-US" sz="1200"/>
              <a:pPr algn="r" eaLnBrk="1" hangingPunct="1"/>
              <a:t>8</a:t>
            </a:fld>
            <a:endParaRPr lang="en-US" altLang="en-US" sz="120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411F1F8C-261D-4648-A831-AA4BDA09CF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CA89E3BD-7B70-9D49-81CA-89DFA740AB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C6F28B2F-3D19-6640-A6EE-B88C3620A9B1}" type="slidenum">
              <a:rPr lang="en-US" altLang="x-none" sz="1200">
                <a:latin typeface="Times" charset="0"/>
              </a:rPr>
              <a:pPr/>
              <a:t>9</a:t>
            </a:fld>
            <a:endParaRPr lang="en-US" altLang="x-none" sz="1200">
              <a:latin typeface="Times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550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D7936980-7DCC-E244-A87E-1A9245AD1880}" type="slidenum">
              <a:rPr lang="en-US" altLang="x-none" sz="1200">
                <a:latin typeface="Times" charset="0"/>
              </a:rPr>
              <a:pPr/>
              <a:t>10</a:t>
            </a:fld>
            <a:endParaRPr lang="en-US" altLang="x-none" sz="1200">
              <a:latin typeface="Times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528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39142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7018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9608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1475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0004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8172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1006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2225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382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849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8453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3641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2417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8229600" cy="449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9479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6388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638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882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790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9479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8100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53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85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175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1540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1">
            <a:extLst>
              <a:ext uri="{FF2B5EF4-FFF2-40B4-BE49-F238E27FC236}">
                <a16:creationId xmlns:a16="http://schemas.microsoft.com/office/drawing/2014/main" id="{E1AFA248-DA70-3E4E-924B-0655E0F8CD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22">
            <a:extLst>
              <a:ext uri="{FF2B5EF4-FFF2-40B4-BE49-F238E27FC236}">
                <a16:creationId xmlns:a16="http://schemas.microsoft.com/office/drawing/2014/main" id="{96354AC0-803E-9F44-B717-A98537F325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Text Box 39">
            <a:extLst>
              <a:ext uri="{FF2B5EF4-FFF2-40B4-BE49-F238E27FC236}">
                <a16:creationId xmlns:a16="http://schemas.microsoft.com/office/drawing/2014/main" id="{CE21D8C3-0EB9-4845-9BEE-2AE03E2C76A1}"/>
              </a:ext>
            </a:extLst>
          </p:cNvPr>
          <p:cNvSpPr txBox="1">
            <a:spLocks noChangeArrowheads="1"/>
          </p:cNvSpPr>
          <p:nvPr userDrawn="1"/>
        </p:nvSpPr>
        <p:spPr bwMode="black">
          <a:xfrm>
            <a:off x="0" y="6489700"/>
            <a:ext cx="91440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aseline="30000"/>
              <a:t>Copyright © 2015 Cengage Learning</a:t>
            </a:r>
            <a:r>
              <a:rPr lang="en-US" altLang="en-US" baseline="42000"/>
              <a:t>®</a:t>
            </a:r>
            <a:r>
              <a:rPr lang="en-US" altLang="en-US" baseline="30000"/>
              <a:t>.</a:t>
            </a:r>
            <a:endParaRPr lang="en-US" altLang="en-US"/>
          </a:p>
        </p:txBody>
      </p:sp>
      <p:pic>
        <p:nvPicPr>
          <p:cNvPr id="1029" name="Picture 6" descr="CL_Logo_Black_R.eps">
            <a:extLst>
              <a:ext uri="{FF2B5EF4-FFF2-40B4-BE49-F238E27FC236}">
                <a16:creationId xmlns:a16="http://schemas.microsoft.com/office/drawing/2014/main" id="{49CC3941-B873-3A4B-956D-47B1DF8CB15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2438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8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9">
            <a:extLst>
              <a:ext uri="{FF2B5EF4-FFF2-40B4-BE49-F238E27FC236}">
                <a16:creationId xmlns:a16="http://schemas.microsoft.com/office/drawing/2014/main" id="{5F740B19-E2DA-5246-969C-4179CEF9C955}"/>
              </a:ext>
            </a:extLst>
          </p:cNvPr>
          <p:cNvSpPr txBox="1">
            <a:spLocks noChangeArrowheads="1"/>
          </p:cNvSpPr>
          <p:nvPr userDrawn="1"/>
        </p:nvSpPr>
        <p:spPr bwMode="black">
          <a:xfrm>
            <a:off x="0" y="6489700"/>
            <a:ext cx="9144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aseline="30000">
                <a:solidFill>
                  <a:srgbClr val="FFFFFF"/>
                </a:solidFill>
              </a:rPr>
              <a:t>Copyright © 2015 Cengage Learning</a:t>
            </a:r>
            <a:r>
              <a:rPr lang="en-US" altLang="en-US" baseline="42000">
                <a:solidFill>
                  <a:srgbClr val="FFFFFF"/>
                </a:solidFill>
              </a:rPr>
              <a:t>®</a:t>
            </a:r>
            <a:r>
              <a:rPr lang="en-US" altLang="en-US" baseline="30000">
                <a:solidFill>
                  <a:srgbClr val="FFFFFF"/>
                </a:solidFill>
              </a:rPr>
              <a:t>.</a:t>
            </a:r>
            <a:endParaRPr lang="en-US" altLang="en-US" sz="1200">
              <a:solidFill>
                <a:srgbClr val="FFFFFF"/>
              </a:solidFill>
            </a:endParaRPr>
          </a:p>
        </p:txBody>
      </p:sp>
      <p:pic>
        <p:nvPicPr>
          <p:cNvPr id="2051" name="Picture 1" descr="CL_Logo_Black_R.eps">
            <a:extLst>
              <a:ext uri="{FF2B5EF4-FFF2-40B4-BE49-F238E27FC236}">
                <a16:creationId xmlns:a16="http://schemas.microsoft.com/office/drawing/2014/main" id="{7576C4C4-D8CC-E04B-AA9D-40A8A129A0C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2438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8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2">
            <a:extLst>
              <a:ext uri="{FF2B5EF4-FFF2-40B4-BE49-F238E27FC236}">
                <a16:creationId xmlns:a16="http://schemas.microsoft.com/office/drawing/2014/main" id="{95A4692F-6E1C-0C47-BC10-A0446FB2805A}"/>
              </a:ext>
            </a:extLst>
          </p:cNvPr>
          <p:cNvSpPr txBox="1">
            <a:spLocks/>
          </p:cNvSpPr>
          <p:nvPr/>
        </p:nvSpPr>
        <p:spPr bwMode="white">
          <a:xfrm>
            <a:off x="1524000" y="3810000"/>
            <a:ext cx="6019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latin typeface="Helvetica LT Std" pitchFamily="2" charset="0"/>
              </a:rPr>
              <a:t>Chapter 15</a:t>
            </a:r>
            <a:endParaRPr lang="en-US" altLang="en-US">
              <a:solidFill>
                <a:schemeClr val="bg1"/>
              </a:solidFill>
              <a:latin typeface="Helvetica LT Std" pitchFamily="2" charset="0"/>
            </a:endParaRPr>
          </a:p>
        </p:txBody>
      </p:sp>
      <p:sp>
        <p:nvSpPr>
          <p:cNvPr id="4098" name="Subtitle 3">
            <a:extLst>
              <a:ext uri="{FF2B5EF4-FFF2-40B4-BE49-F238E27FC236}">
                <a16:creationId xmlns:a16="http://schemas.microsoft.com/office/drawing/2014/main" id="{E65F190A-5929-734C-B90B-0AE6F1F8A1F0}"/>
              </a:ext>
            </a:extLst>
          </p:cNvPr>
          <p:cNvSpPr txBox="1">
            <a:spLocks/>
          </p:cNvSpPr>
          <p:nvPr/>
        </p:nvSpPr>
        <p:spPr bwMode="white">
          <a:xfrm>
            <a:off x="1600200" y="4419600"/>
            <a:ext cx="6019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  <a:latin typeface="Helvetica LT Std" pitchFamily="2" charset="0"/>
              </a:rPr>
              <a:t>Nervous System Diseases </a:t>
            </a:r>
            <a:br>
              <a:rPr lang="en-US" altLang="en-US" sz="3200">
                <a:solidFill>
                  <a:schemeClr val="bg1"/>
                </a:solidFill>
                <a:latin typeface="Helvetica LT Std" pitchFamily="2" charset="0"/>
              </a:rPr>
            </a:br>
            <a:r>
              <a:rPr lang="en-US" altLang="en-US" sz="3200">
                <a:solidFill>
                  <a:schemeClr val="bg1"/>
                </a:solidFill>
                <a:latin typeface="Helvetica LT Std" pitchFamily="2" charset="0"/>
              </a:rPr>
              <a:t>and Disorders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Neurscience5e-Box-01B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4"/>
          <a:stretch>
            <a:fillRect/>
          </a:stretch>
        </p:blipFill>
        <p:spPr bwMode="auto">
          <a:xfrm>
            <a:off x="7938" y="4530725"/>
            <a:ext cx="2633662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x-none" sz="4800" b="1" dirty="0">
                <a:latin typeface="Calibri" panose="020F0502020204030204" pitchFamily="34" charset="0"/>
                <a:ea typeface="MS PGothic" charset="-128"/>
                <a:cs typeface="Calibri" panose="020F0502020204030204" pitchFamily="34" charset="0"/>
              </a:rPr>
              <a:t>Magnetic Resonance Imaging</a:t>
            </a:r>
          </a:p>
        </p:txBody>
      </p:sp>
      <p:pic>
        <p:nvPicPr>
          <p:cNvPr id="1945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63" y="3657600"/>
            <a:ext cx="3276600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66800"/>
            <a:ext cx="2590800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1600200" y="2209800"/>
            <a:ext cx="124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x-none" b="1"/>
              <a:t>Normal</a:t>
            </a:r>
          </a:p>
        </p:txBody>
      </p:sp>
      <p:sp>
        <p:nvSpPr>
          <p:cNvPr id="19462" name="TextBox 8"/>
          <p:cNvSpPr txBox="1">
            <a:spLocks noChangeArrowheads="1"/>
          </p:cNvSpPr>
          <p:nvPr/>
        </p:nvSpPr>
        <p:spPr bwMode="auto">
          <a:xfrm>
            <a:off x="6934200" y="3124200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x-none" b="1"/>
              <a:t>Tumor</a:t>
            </a:r>
          </a:p>
        </p:txBody>
      </p:sp>
    </p:spTree>
    <p:extLst>
      <p:ext uri="{BB962C8B-B14F-4D97-AF65-F5344CB8AC3E}">
        <p14:creationId xmlns:p14="http://schemas.microsoft.com/office/powerpoint/2010/main" val="2232230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x-none" sz="5400" b="1" dirty="0">
                <a:latin typeface="Calibri" panose="020F0502020204030204" pitchFamily="34" charset="0"/>
                <a:ea typeface="MS PGothic" charset="-128"/>
                <a:cs typeface="Calibri" panose="020F0502020204030204" pitchFamily="34" charset="0"/>
              </a:rPr>
              <a:t>PET Scanning</a:t>
            </a:r>
          </a:p>
        </p:txBody>
      </p:sp>
      <p:sp>
        <p:nvSpPr>
          <p:cNvPr id="21506" name="Content Placeholder 1"/>
          <p:cNvSpPr>
            <a:spLocks noGrp="1"/>
          </p:cNvSpPr>
          <p:nvPr>
            <p:ph idx="1"/>
          </p:nvPr>
        </p:nvSpPr>
        <p:spPr>
          <a:xfrm>
            <a:off x="279400" y="4114800"/>
            <a:ext cx="8585200" cy="2667000"/>
          </a:xfr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x-none">
                <a:latin typeface="Calibri" panose="020F0502020204030204" pitchFamily="34" charset="0"/>
                <a:ea typeface="MS PGothic" charset="-128"/>
                <a:cs typeface="Calibri" panose="020F0502020204030204" pitchFamily="34" charset="0"/>
              </a:rPr>
              <a:t>Measures emissions from radioactively labeled metabolically active chemicals that have been injected into the bloodstream</a:t>
            </a:r>
          </a:p>
          <a:p>
            <a:r>
              <a:rPr lang="en-US" altLang="x-none">
                <a:latin typeface="Calibri" panose="020F0502020204030204" pitchFamily="34" charset="0"/>
                <a:ea typeface="MS PGothic" charset="-128"/>
                <a:cs typeface="Calibri" panose="020F0502020204030204" pitchFamily="34" charset="0"/>
              </a:rPr>
              <a:t>Emissions are computer processed to 3-D images of distribution of chemicals in the brain</a:t>
            </a:r>
          </a:p>
        </p:txBody>
      </p:sp>
      <p:pic>
        <p:nvPicPr>
          <p:cNvPr id="215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44958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762000"/>
            <a:ext cx="31464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569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CB5A906C-6DC0-834F-9316-392B9534D82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Infectious Diseases of CNS:  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Encephalitis</a:t>
            </a:r>
            <a:br>
              <a:rPr lang="en-US" sz="6000" dirty="0">
                <a:latin typeface="Helvetica LT Std"/>
                <a:cs typeface="Helvetica LT Std"/>
              </a:rPr>
            </a:br>
            <a:endParaRPr lang="en-US" altLang="en-US" dirty="0">
              <a:latin typeface="Helvetica LT Std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CABAAA2A-084F-BA40-91EF-DB5ED0DA900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295400"/>
            <a:ext cx="8229600" cy="4800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14350" indent="-457200" eaLnBrk="1" hangingPunct="1">
              <a:spcBef>
                <a:spcPts val="300"/>
              </a:spcBef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Inflammation of brain tissue caused by bacteria and viruses</a:t>
            </a:r>
          </a:p>
          <a:p>
            <a:pPr lvl="1" eaLnBrk="1" hangingPunct="1">
              <a:spcBef>
                <a:spcPts val="300"/>
              </a:spcBef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Symptoms:</a:t>
            </a:r>
          </a:p>
          <a:p>
            <a:pPr lvl="2" eaLnBrk="1" hangingPunct="1">
              <a:spcBef>
                <a:spcPts val="300"/>
              </a:spcBef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Headache</a:t>
            </a:r>
          </a:p>
          <a:p>
            <a:pPr lvl="2" eaLnBrk="1" hangingPunct="1">
              <a:spcBef>
                <a:spcPts val="300"/>
              </a:spcBef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Elevated temperature</a:t>
            </a:r>
          </a:p>
          <a:p>
            <a:pPr lvl="2" eaLnBrk="1" hangingPunct="1">
              <a:spcBef>
                <a:spcPts val="300"/>
              </a:spcBef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Stiff neck and back</a:t>
            </a:r>
          </a:p>
          <a:p>
            <a:pPr lvl="2" eaLnBrk="1" hangingPunct="1">
              <a:spcBef>
                <a:spcPts val="300"/>
              </a:spcBef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Lethargy</a:t>
            </a:r>
          </a:p>
          <a:p>
            <a:pPr lvl="2" eaLnBrk="1" hangingPunct="1">
              <a:spcBef>
                <a:spcPts val="300"/>
              </a:spcBef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Mental confusion</a:t>
            </a:r>
          </a:p>
          <a:p>
            <a:pPr lvl="2" eaLnBrk="1" hangingPunct="1">
              <a:spcBef>
                <a:spcPts val="300"/>
              </a:spcBef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Coma</a:t>
            </a:r>
          </a:p>
          <a:p>
            <a:pPr lvl="1" eaLnBrk="1" hangingPunct="1">
              <a:spcBef>
                <a:spcPts val="300"/>
              </a:spcBef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Treatment:</a:t>
            </a:r>
          </a:p>
          <a:p>
            <a:pPr lvl="2" eaLnBrk="1" hangingPunct="1">
              <a:spcBef>
                <a:spcPts val="300"/>
              </a:spcBef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Treatment is supportive</a:t>
            </a:r>
          </a:p>
          <a:p>
            <a:pPr lvl="2" eaLnBrk="1" hangingPunct="1">
              <a:spcBef>
                <a:spcPts val="300"/>
              </a:spcBef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Antiviral medication may be effective</a:t>
            </a:r>
          </a:p>
          <a:p>
            <a:pPr marL="914400" lvl="2" indent="0" eaLnBrk="1" hangingPunct="1">
              <a:buFontTx/>
              <a:buNone/>
              <a:defRPr/>
            </a:pPr>
            <a:endParaRPr lang="en-US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4779F2CE-013F-8E43-A870-65A8272809B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Infectious Diseases:  Meningitis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5A3367F9-C23B-1449-8E6C-978D3124CD9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81000" y="914400"/>
            <a:ext cx="8305800" cy="5715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lvl="1" eaLnBrk="1" hangingPunct="1"/>
            <a:r>
              <a:rPr lang="en-US" altLang="en-US" dirty="0">
                <a:latin typeface="Helvetica LT Std" pitchFamily="2" charset="0"/>
                <a:ea typeface="Times New Roman" panose="02020603050405020304" pitchFamily="18" charset="0"/>
              </a:rPr>
              <a:t>Inflammation of meninges or coverings of brain and spinal cord</a:t>
            </a:r>
          </a:p>
          <a:p>
            <a:pPr lvl="1" eaLnBrk="1" hangingPunct="1"/>
            <a:r>
              <a:rPr lang="en-US" altLang="en-US" dirty="0">
                <a:latin typeface="Helvetica LT Std" pitchFamily="2" charset="0"/>
                <a:ea typeface="Times New Roman" panose="02020603050405020304" pitchFamily="18" charset="0"/>
              </a:rPr>
              <a:t>Causes:</a:t>
            </a:r>
          </a:p>
          <a:p>
            <a:pPr lvl="2" eaLnBrk="1" hangingPunct="1"/>
            <a:r>
              <a:rPr lang="en-US" altLang="en-US" dirty="0">
                <a:latin typeface="Helvetica LT Std" pitchFamily="2" charset="0"/>
                <a:ea typeface="Times New Roman" panose="02020603050405020304" pitchFamily="18" charset="0"/>
              </a:rPr>
              <a:t>Bacteria</a:t>
            </a:r>
          </a:p>
          <a:p>
            <a:pPr lvl="2" eaLnBrk="1" hangingPunct="1"/>
            <a:r>
              <a:rPr lang="en-US" altLang="en-US" dirty="0">
                <a:latin typeface="Helvetica LT Std" pitchFamily="2" charset="0"/>
                <a:ea typeface="Times New Roman" panose="02020603050405020304" pitchFamily="18" charset="0"/>
              </a:rPr>
              <a:t>Virus</a:t>
            </a:r>
          </a:p>
          <a:p>
            <a:pPr lvl="2" eaLnBrk="1" hangingPunct="1"/>
            <a:r>
              <a:rPr lang="en-US" altLang="en-US" dirty="0">
                <a:latin typeface="Helvetica LT Std" pitchFamily="2" charset="0"/>
                <a:ea typeface="Times New Roman" panose="02020603050405020304" pitchFamily="18" charset="0"/>
              </a:rPr>
              <a:t>Fungi</a:t>
            </a:r>
          </a:p>
          <a:p>
            <a:pPr lvl="2" eaLnBrk="1" hangingPunct="1"/>
            <a:r>
              <a:rPr lang="en-US" altLang="en-US" dirty="0">
                <a:latin typeface="Helvetica LT Std" pitchFamily="2" charset="0"/>
                <a:ea typeface="Times New Roman" panose="02020603050405020304" pitchFamily="18" charset="0"/>
              </a:rPr>
              <a:t>Toxins</a:t>
            </a:r>
          </a:p>
          <a:p>
            <a:pPr lvl="3" eaLnBrk="1" hangingPunct="1"/>
            <a:r>
              <a:rPr lang="en-US" altLang="en-US" dirty="0">
                <a:latin typeface="Helvetica LT Std" pitchFamily="2" charset="0"/>
                <a:ea typeface="Times New Roman" panose="02020603050405020304" pitchFamily="18" charset="0"/>
              </a:rPr>
              <a:t>E.g., lead, arsenic</a:t>
            </a:r>
          </a:p>
          <a:p>
            <a:pPr lvl="1" eaLnBrk="1" hangingPunct="1"/>
            <a:r>
              <a:rPr lang="en-US" altLang="en-US" dirty="0">
                <a:latin typeface="Helvetica LT Std" pitchFamily="2" charset="0"/>
                <a:ea typeface="Times New Roman" panose="02020603050405020304" pitchFamily="18" charset="0"/>
              </a:rPr>
              <a:t>Symptoms:</a:t>
            </a:r>
          </a:p>
          <a:p>
            <a:pPr lvl="2" eaLnBrk="1" hangingPunct="1"/>
            <a:r>
              <a:rPr lang="en-US" altLang="en-US" dirty="0">
                <a:latin typeface="Helvetica LT Std" pitchFamily="2" charset="0"/>
                <a:ea typeface="Times New Roman" panose="02020603050405020304" pitchFamily="18" charset="0"/>
              </a:rPr>
              <a:t>High fever</a:t>
            </a:r>
          </a:p>
          <a:p>
            <a:pPr lvl="2" eaLnBrk="1" hangingPunct="1"/>
            <a:r>
              <a:rPr lang="en-US" altLang="en-US" dirty="0">
                <a:latin typeface="Helvetica LT Std" pitchFamily="2" charset="0"/>
                <a:ea typeface="Times New Roman" panose="02020603050405020304" pitchFamily="18" charset="0"/>
              </a:rPr>
              <a:t>Severe headaches</a:t>
            </a:r>
          </a:p>
          <a:p>
            <a:pPr lvl="2" eaLnBrk="1" hangingPunct="1"/>
            <a:r>
              <a:rPr lang="en-US" altLang="en-US" dirty="0">
                <a:latin typeface="Helvetica LT Std" pitchFamily="2" charset="0"/>
                <a:ea typeface="Times New Roman" panose="02020603050405020304" pitchFamily="18" charset="0"/>
              </a:rPr>
              <a:t>Photophobia</a:t>
            </a:r>
          </a:p>
          <a:p>
            <a:pPr lvl="2" eaLnBrk="1" hangingPunct="1"/>
            <a:r>
              <a:rPr lang="en-US" altLang="en-US" dirty="0">
                <a:latin typeface="Helvetica LT Std" pitchFamily="2" charset="0"/>
                <a:ea typeface="Times New Roman" panose="02020603050405020304" pitchFamily="18" charset="0"/>
              </a:rPr>
              <a:t>Stiffness and resistance in neck (nuchal rigidity)</a:t>
            </a:r>
          </a:p>
          <a:p>
            <a:pPr lvl="2" eaLnBrk="1" hangingPunct="1"/>
            <a:r>
              <a:rPr lang="en-US" altLang="en-US" dirty="0">
                <a:latin typeface="Helvetica LT Std" pitchFamily="2" charset="0"/>
                <a:ea typeface="Times New Roman" panose="02020603050405020304" pitchFamily="18" charset="0"/>
              </a:rPr>
              <a:t>Drowsiness, stupor, seizures</a:t>
            </a:r>
          </a:p>
          <a:p>
            <a:pPr lvl="2" eaLnBrk="1" hangingPunct="1"/>
            <a:r>
              <a:rPr lang="en-US" altLang="en-US" dirty="0">
                <a:latin typeface="Helvetica LT Std" pitchFamily="2" charset="0"/>
                <a:ea typeface="Times New Roman" panose="02020603050405020304" pitchFamily="18" charset="0"/>
              </a:rPr>
              <a:t>Coma</a:t>
            </a:r>
          </a:p>
          <a:p>
            <a:pPr lvl="2" eaLnBrk="1" hangingPunct="1"/>
            <a:endParaRPr lang="en-US" altLang="en-US" dirty="0">
              <a:latin typeface="Helvetica LT Std" pitchFamily="2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5B217159-D9BA-1244-A693-89684472B6D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Infectious Diseases:  Meningitis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F087B3FF-2FF0-C044-A908-39ECA945FF9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33400" y="1524000"/>
            <a:ext cx="8229600" cy="3581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Diagnosis </a:t>
            </a:r>
          </a:p>
          <a:p>
            <a:pPr lvl="2" eaLnBrk="1" hangingPunct="1"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Lumbar puncture to find causative agent</a:t>
            </a:r>
          </a:p>
          <a:p>
            <a:pPr lvl="1" eaLnBrk="1" hangingPunct="1">
              <a:defRPr/>
            </a:pPr>
            <a:endParaRPr lang="en-US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Treatment</a:t>
            </a:r>
          </a:p>
          <a:p>
            <a:pPr lvl="2" eaLnBrk="1" hangingPunct="1"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Antibiotics for bacterial infection</a:t>
            </a:r>
          </a:p>
          <a:p>
            <a:pPr lvl="2" eaLnBrk="1" hangingPunct="1"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Antipyretics</a:t>
            </a:r>
          </a:p>
          <a:p>
            <a:pPr lvl="2" eaLnBrk="1" hangingPunct="1"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Anticonvulsants</a:t>
            </a:r>
          </a:p>
          <a:p>
            <a:pPr lvl="2" eaLnBrk="1" hangingPunct="1">
              <a:defRPr/>
            </a:pPr>
            <a:r>
              <a:rPr lang="en-US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Quiet, dark environment</a:t>
            </a:r>
          </a:p>
          <a:p>
            <a:pPr lvl="2" eaLnBrk="1" hangingPunct="1">
              <a:defRPr/>
            </a:pPr>
            <a:endParaRPr lang="en-US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8FA729AF-9925-E643-93E3-87E1ED04A9A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Infectious Diseases:  Tetanus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3FE8DD47-5862-7B40-B647-F80EDA74C73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72143" y="1295400"/>
            <a:ext cx="4267200" cy="5105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Tetanus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Highly fatal infection of nerve tissue 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Cause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Bacteria </a:t>
            </a:r>
            <a:r>
              <a:rPr lang="en-US" altLang="en-US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Clostridium tetani</a:t>
            </a:r>
          </a:p>
          <a:p>
            <a:pPr lvl="1" eaLnBrk="1" hangingPunct="1"/>
            <a:endParaRPr lang="en-US" altLang="en-US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First symptom: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Jaw stiffness 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Commonly called lockjaw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1F236-6B35-C14D-8481-74ECB60C3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600200"/>
            <a:ext cx="3876842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76200"/>
            <a:ext cx="4800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6" y="3414486"/>
            <a:ext cx="5196472" cy="307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057400"/>
            <a:ext cx="2540000" cy="2895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67400" y="5060679"/>
            <a:ext cx="2877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Clostridium </a:t>
            </a:r>
            <a:r>
              <a:rPr lang="en-US" b="1" i="1" dirty="0" err="1"/>
              <a:t>tetani</a:t>
            </a:r>
            <a:r>
              <a:rPr lang="en-US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1898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1143000"/>
          </a:xfrm>
        </p:spPr>
        <p:txBody>
          <a:bodyPr/>
          <a:lstStyle/>
          <a:p>
            <a:pPr eaLnBrk="1" hangingPunct="1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Tetanus</a:t>
            </a:r>
            <a:r>
              <a:rPr lang="en-US" sz="3200" b="1" dirty="0"/>
              <a:t> Toxin Poisoning:  How Does it Happen??</a:t>
            </a:r>
          </a:p>
        </p:txBody>
      </p:sp>
      <p:pic>
        <p:nvPicPr>
          <p:cNvPr id="39938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9" b="3703"/>
          <a:stretch/>
        </p:blipFill>
        <p:spPr>
          <a:xfrm>
            <a:off x="152400" y="1143000"/>
            <a:ext cx="8807179" cy="3962400"/>
          </a:xfrm>
          <a:ln>
            <a:solidFill>
              <a:srgbClr val="4F81BD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7627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952BBE96-89F1-F540-BD6D-4C2401AA38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Functional Disorders:  Epilepsy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FE72F87-4AE2-9641-B3AD-42051295F79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838200"/>
            <a:ext cx="8229600" cy="5638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2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Chronic disease of brain</a:t>
            </a:r>
          </a:p>
          <a:p>
            <a:pPr eaLnBrk="1" hangingPunct="1">
              <a:defRPr/>
            </a:pPr>
            <a:r>
              <a:rPr lang="en-US" sz="2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Intermittent episodes of abnormal electrical activity in brain</a:t>
            </a:r>
          </a:p>
          <a:p>
            <a:pPr eaLnBrk="1" hangingPunct="1">
              <a:defRPr/>
            </a:pPr>
            <a:r>
              <a:rPr lang="en-US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Symptoms:</a:t>
            </a:r>
          </a:p>
          <a:p>
            <a:pPr lvl="2" eaLnBrk="1" hangingPunct="1">
              <a:defRPr/>
            </a:pPr>
            <a:r>
              <a:rPr lang="en-US" sz="1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Seizure and Convulsions</a:t>
            </a:r>
          </a:p>
          <a:p>
            <a:pPr eaLnBrk="1" hangingPunct="1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Common types of seizures</a:t>
            </a:r>
          </a:p>
          <a:p>
            <a:pPr lvl="3" eaLnBrk="1" hangingPunct="1"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Petit mal</a:t>
            </a:r>
          </a:p>
          <a:p>
            <a:pPr lvl="3" eaLnBrk="1" hangingPunct="1"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Grand mal</a:t>
            </a:r>
          </a:p>
          <a:p>
            <a:pPr lvl="3" eaLnBrk="1" hangingPunct="1"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Status epilepticus</a:t>
            </a:r>
          </a:p>
          <a:p>
            <a:pPr lvl="1" eaLnBrk="1" hangingPunct="1">
              <a:spcBef>
                <a:spcPts val="1800"/>
              </a:spcBef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Diagnosis by EEG, CT scan, cerebral angiogram, and blood tests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Treatment:</a:t>
            </a:r>
          </a:p>
          <a:p>
            <a:pPr lvl="2" eaLnBrk="1" hangingPunct="1"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Anticonvulsive medications</a:t>
            </a:r>
          </a:p>
          <a:p>
            <a:pPr lvl="2" eaLnBrk="1" hangingPunct="1"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Close monitoring and adjusting of medication</a:t>
            </a:r>
          </a:p>
          <a:p>
            <a:pPr lvl="2" eaLnBrk="1" hangingPunct="1">
              <a:defRPr/>
            </a:pPr>
            <a:endParaRPr lang="en-US" sz="18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14400" lvl="2" indent="0" eaLnBrk="1" hangingPunct="1">
              <a:buFontTx/>
              <a:buNone/>
              <a:defRPr/>
            </a:pPr>
            <a:endParaRPr lang="en-US" sz="18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F691AA0C-4375-9949-A2CD-C0DB5265954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Functional Disorders: Parkinson</a:t>
            </a:r>
            <a:r>
              <a:rPr lang="ja-JP" altLang="en-US" sz="36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’</a:t>
            </a:r>
            <a:r>
              <a:rPr lang="en-US" altLang="ja-JP" sz="36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 disease</a:t>
            </a:r>
            <a:br>
              <a:rPr lang="en-US" altLang="ja-JP" sz="36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endParaRPr lang="en-US" altLang="en-US" sz="3600" b="1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075AE201-A665-DE4B-9962-0FAD1607B41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990600"/>
            <a:ext cx="8305800" cy="5715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7150" indent="0" eaLnBrk="1" hangingPunct="1">
              <a:buNone/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Slow, progressive brain degeneration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Cause is unknown, but may be related to a decrease of brain neurotransmitter – dopamine</a:t>
            </a:r>
          </a:p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Rigidity and immobility of hand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Very slow speech pattern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Pill-rolling motion of fingers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Expressionless facial appearance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Abnormal bent-forward posture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Short, fast-running steps with shuffling appearance</a:t>
            </a:r>
          </a:p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Symptomatic treatment: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Dopamine replacement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Physical and psychological therapy</a:t>
            </a:r>
          </a:p>
          <a:p>
            <a:pPr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2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E64E9-0C7E-DE4A-9EF7-EF3D4E341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D41AC-388B-E740-ABA4-C437DB2D3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94509"/>
            <a:ext cx="8229600" cy="5334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Discuss the basic anatomy and physiology of the nervous system. 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 the important signs and symptoms associated with common nervous system disorders.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Describe the common diagnostics used to determine the type and cause of nervous system disorders.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 some common disorders of the nervous system.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656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98CF54EE-5870-0C4C-A224-E93B1F9CAD2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Dementias</a:t>
            </a:r>
          </a:p>
        </p:txBody>
      </p:sp>
      <p:sp>
        <p:nvSpPr>
          <p:cNvPr id="83970" name="Rectangle 3">
            <a:extLst>
              <a:ext uri="{FF2B5EF4-FFF2-40B4-BE49-F238E27FC236}">
                <a16:creationId xmlns:a16="http://schemas.microsoft.com/office/drawing/2014/main" id="{747C95B3-B524-F343-9896-725C2080968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371600"/>
            <a:ext cx="8229600" cy="4724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Loss of mental ability due to loss of neurons or brain cells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Types of dementia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Senile (old age)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Alzheimer</a:t>
            </a:r>
            <a:r>
              <a:rPr lang="ja-JP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’</a:t>
            </a:r>
            <a:r>
              <a:rPr lang="en-US" altLang="ja-JP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 disease  – the most common type of senile dementia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Senile and Alzheimer</a:t>
            </a:r>
            <a:r>
              <a:rPr lang="ja-JP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’</a:t>
            </a:r>
            <a:r>
              <a:rPr lang="en-US" altLang="ja-JP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 disease are often used synonymously, but they are not the same.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Vascular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Head trauma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Substance induced</a:t>
            </a:r>
          </a:p>
          <a:p>
            <a:pPr lvl="1" eaLnBrk="1" hangingPunct="1">
              <a:buFontTx/>
              <a:buNone/>
            </a:pPr>
            <a:endParaRPr lang="en-US" altLang="en-US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371600" lvl="3" indent="0" eaLnBrk="1" hangingPunct="1">
              <a:buFontTx/>
              <a:buNone/>
            </a:pPr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Neuroscience5e-Fig-3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1"/>
          <a:stretch/>
        </p:blipFill>
        <p:spPr bwMode="auto">
          <a:xfrm>
            <a:off x="990600" y="762000"/>
            <a:ext cx="664641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7203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Brain Mass Loss is Normal With Aging</a:t>
            </a:r>
          </a:p>
        </p:txBody>
      </p:sp>
    </p:spTree>
    <p:extLst>
      <p:ext uri="{BB962C8B-B14F-4D97-AF65-F5344CB8AC3E}">
        <p14:creationId xmlns:p14="http://schemas.microsoft.com/office/powerpoint/2010/main" val="3843656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8738" name="Picture 2" descr="dementiagrap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200"/>
            <a:ext cx="7518400" cy="5391150"/>
          </a:xfrm>
          <a:prstGeom prst="rect">
            <a:avLst/>
          </a:prstGeom>
          <a:noFill/>
        </p:spPr>
      </p:pic>
      <p:sp>
        <p:nvSpPr>
          <p:cNvPr id="1268739" name="Text Box 3"/>
          <p:cNvSpPr txBox="1">
            <a:spLocks noChangeArrowheads="1"/>
          </p:cNvSpPr>
          <p:nvPr/>
        </p:nvSpPr>
        <p:spPr bwMode="auto">
          <a:xfrm>
            <a:off x="838200" y="228600"/>
            <a:ext cx="70930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Who gets senile dementia?</a:t>
            </a:r>
          </a:p>
        </p:txBody>
      </p:sp>
      <p:sp>
        <p:nvSpPr>
          <p:cNvPr id="1268741" name="Text Box 5"/>
          <p:cNvSpPr txBox="1">
            <a:spLocks noChangeArrowheads="1"/>
          </p:cNvSpPr>
          <p:nvPr/>
        </p:nvSpPr>
        <p:spPr bwMode="auto">
          <a:xfrm>
            <a:off x="5715000" y="1371600"/>
            <a:ext cx="210343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charset="0"/>
              </a:rPr>
              <a:t>45% of people </a:t>
            </a:r>
          </a:p>
          <a:p>
            <a:r>
              <a:rPr lang="en-US" sz="2000">
                <a:solidFill>
                  <a:srgbClr val="000000"/>
                </a:solidFill>
                <a:latin typeface="Arial" charset="0"/>
              </a:rPr>
              <a:t>over 85 develop</a:t>
            </a:r>
          </a:p>
          <a:p>
            <a:r>
              <a:rPr lang="en-US" sz="2000">
                <a:solidFill>
                  <a:srgbClr val="000000"/>
                </a:solidFill>
                <a:latin typeface="Arial" charset="0"/>
              </a:rPr>
              <a:t>dementia </a:t>
            </a:r>
          </a:p>
          <a:p>
            <a:endParaRPr lang="en-US" sz="2000">
              <a:solidFill>
                <a:srgbClr val="000000"/>
              </a:solidFill>
              <a:latin typeface="Arial" charset="0"/>
            </a:endParaRPr>
          </a:p>
          <a:p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290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2BAC5562-99DE-474B-BA23-8E271CC3B89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Dementias: Alzheimer</a:t>
            </a:r>
            <a:r>
              <a:rPr lang="ja-JP" altLang="en-US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’</a:t>
            </a:r>
            <a:r>
              <a:rPr lang="en-US" altLang="ja-JP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 disease</a:t>
            </a:r>
            <a:br>
              <a:rPr lang="en-US" altLang="ja-JP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endParaRPr lang="en-US" altLang="en-US" b="1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6018" name="Rectangle 3">
            <a:extLst>
              <a:ext uri="{FF2B5EF4-FFF2-40B4-BE49-F238E27FC236}">
                <a16:creationId xmlns:a16="http://schemas.microsoft.com/office/drawing/2014/main" id="{1EA0601D-99C5-0745-B0D4-A08EF809ABB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838200"/>
            <a:ext cx="8305800" cy="5791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form of senile dementia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Usually affects individuals age 70 and older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Early symptoms: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Short-term memory loss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Inability to concentrate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Slight changes in personality</a:t>
            </a:r>
          </a:p>
          <a:p>
            <a:pPr lvl="1" eaLnBrk="1" hangingPunct="1"/>
            <a:r>
              <a:rPr lang="en-US" alt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 of disease progression: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Diminished communication skills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Meaningless words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Inability to form sentences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Increased forgetfulness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Irritability and agitation</a:t>
            </a:r>
          </a:p>
          <a:p>
            <a:pPr lvl="2" eaLnBrk="1" hangingPunct="1"/>
            <a:endParaRPr lang="en-US" altLang="en-US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5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1066800"/>
            <a:ext cx="4686300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0560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Alzheimer’s Disease:  Increasing Numbers</a:t>
            </a:r>
          </a:p>
        </p:txBody>
      </p:sp>
      <p:sp>
        <p:nvSpPr>
          <p:cNvPr id="1305607" name="Rectangle 7"/>
          <p:cNvSpPr>
            <a:spLocks noGrp="1" noChangeArrowheads="1"/>
          </p:cNvSpPr>
          <p:nvPr>
            <p:ph idx="1"/>
          </p:nvPr>
        </p:nvSpPr>
        <p:spPr>
          <a:xfrm>
            <a:off x="457200" y="4953000"/>
            <a:ext cx="8229600" cy="1066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AD will be become an increasing burden on our healthcare industry</a:t>
            </a:r>
          </a:p>
        </p:txBody>
      </p:sp>
      <p:pic>
        <p:nvPicPr>
          <p:cNvPr id="13056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143000"/>
            <a:ext cx="333375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54422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810" name="Picture 2" descr="oldbrain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539750" y="168275"/>
            <a:ext cx="8064500" cy="6521450"/>
          </a:xfrm>
          <a:prstGeom prst="rect">
            <a:avLst/>
          </a:prstGeom>
          <a:noFill/>
        </p:spPr>
      </p:pic>
      <p:sp>
        <p:nvSpPr>
          <p:cNvPr id="1271811" name="Rectangle 3"/>
          <p:cNvSpPr>
            <a:spLocks noChangeArrowheads="1"/>
          </p:cNvSpPr>
          <p:nvPr/>
        </p:nvSpPr>
        <p:spPr bwMode="auto">
          <a:xfrm>
            <a:off x="3124200" y="5105400"/>
            <a:ext cx="5410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solidFill>
                  <a:srgbClr val="000000"/>
                </a:solidFill>
                <a:latin typeface="Arial" charset="0"/>
              </a:rPr>
              <a:t>   NORMAL BRAIN ATROPHY WITH AGE</a:t>
            </a:r>
          </a:p>
        </p:txBody>
      </p:sp>
    </p:spTree>
    <p:extLst>
      <p:ext uri="{BB962C8B-B14F-4D97-AF65-F5344CB8AC3E}">
        <p14:creationId xmlns:p14="http://schemas.microsoft.com/office/powerpoint/2010/main" val="3623170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4340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61429" r="1571"/>
          <a:stretch/>
        </p:blipFill>
        <p:spPr bwMode="auto">
          <a:xfrm>
            <a:off x="457200" y="76200"/>
            <a:ext cx="3353153" cy="670560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ffectLst/>
        </p:spPr>
      </p:pic>
      <p:sp>
        <p:nvSpPr>
          <p:cNvPr id="1294343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4114800" y="76200"/>
            <a:ext cx="4724400" cy="6629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Alzheimer’s Disease: progressive  loss of neurons</a:t>
            </a: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Short-term memory goes first</a:t>
            </a: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Than more severe shrinkage of brain tissue</a:t>
            </a:r>
          </a:p>
        </p:txBody>
      </p:sp>
    </p:spTree>
    <p:extLst>
      <p:ext uri="{BB962C8B-B14F-4D97-AF65-F5344CB8AC3E}">
        <p14:creationId xmlns:p14="http://schemas.microsoft.com/office/powerpoint/2010/main" val="1027322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2834" name="Picture 2"/>
          <p:cNvPicPr>
            <a:picLocks noChangeAspect="1" noChangeArrowheads="1"/>
          </p:cNvPicPr>
          <p:nvPr/>
        </p:nvPicPr>
        <p:blipFill>
          <a:blip r:embed="rId2" cstate="print"/>
          <a:srcRect l="3334" t="5191" r="3334" b="16943"/>
          <a:stretch>
            <a:fillRect/>
          </a:stretch>
        </p:blipFill>
        <p:spPr bwMode="auto">
          <a:xfrm>
            <a:off x="304800" y="1295400"/>
            <a:ext cx="8534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7283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Brain Atrophy (Shrinkage)</a:t>
            </a:r>
          </a:p>
        </p:txBody>
      </p:sp>
      <p:sp>
        <p:nvSpPr>
          <p:cNvPr id="1272838" name="Text Box 6"/>
          <p:cNvSpPr txBox="1">
            <a:spLocks noChangeArrowheads="1"/>
          </p:cNvSpPr>
          <p:nvPr/>
        </p:nvSpPr>
        <p:spPr bwMode="auto">
          <a:xfrm>
            <a:off x="1295400" y="4876800"/>
            <a:ext cx="2438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Alzheimer’s Brain</a:t>
            </a:r>
          </a:p>
        </p:txBody>
      </p:sp>
      <p:sp>
        <p:nvSpPr>
          <p:cNvPr id="1272839" name="Text Box 7"/>
          <p:cNvSpPr txBox="1">
            <a:spLocks noChangeArrowheads="1"/>
          </p:cNvSpPr>
          <p:nvPr/>
        </p:nvSpPr>
        <p:spPr bwMode="auto">
          <a:xfrm>
            <a:off x="5772150" y="4876800"/>
            <a:ext cx="192405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Normal Brain</a:t>
            </a:r>
          </a:p>
        </p:txBody>
      </p:sp>
    </p:spTree>
    <p:extLst>
      <p:ext uri="{BB962C8B-B14F-4D97-AF65-F5344CB8AC3E}">
        <p14:creationId xmlns:p14="http://schemas.microsoft.com/office/powerpoint/2010/main" val="2033057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3618" name="Picture 2" descr="11-19ab_alzheimerbrain_1"/>
          <p:cNvPicPr preferRelativeResize="0">
            <a:picLocks noChangeAspect="1" noChangeArrowheads="1"/>
          </p:cNvPicPr>
          <p:nvPr/>
        </p:nvPicPr>
        <p:blipFill>
          <a:blip r:embed="rId3" cstate="print"/>
          <a:srcRect l="14738" t="24445" r="14864" b="16667"/>
          <a:stretch>
            <a:fillRect/>
          </a:stretch>
        </p:blipFill>
        <p:spPr bwMode="auto">
          <a:xfrm>
            <a:off x="838200" y="990600"/>
            <a:ext cx="7239000" cy="46788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263619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13716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Changes in Brain Activity</a:t>
            </a:r>
          </a:p>
        </p:txBody>
      </p:sp>
      <p:sp>
        <p:nvSpPr>
          <p:cNvPr id="1263620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5867400"/>
            <a:ext cx="8229600" cy="685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Brain activity decreases in AD patients</a:t>
            </a:r>
          </a:p>
        </p:txBody>
      </p:sp>
      <p:sp>
        <p:nvSpPr>
          <p:cNvPr id="1263621" name="Text Box 5"/>
          <p:cNvSpPr txBox="1">
            <a:spLocks noChangeArrowheads="1"/>
          </p:cNvSpPr>
          <p:nvPr/>
        </p:nvSpPr>
        <p:spPr bwMode="auto">
          <a:xfrm>
            <a:off x="5562600" y="5029200"/>
            <a:ext cx="1514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Alzheimer’s</a:t>
            </a:r>
          </a:p>
        </p:txBody>
      </p:sp>
      <p:sp>
        <p:nvSpPr>
          <p:cNvPr id="1263622" name="Text Box 6"/>
          <p:cNvSpPr txBox="1">
            <a:spLocks noChangeArrowheads="1"/>
          </p:cNvSpPr>
          <p:nvPr/>
        </p:nvSpPr>
        <p:spPr bwMode="auto">
          <a:xfrm>
            <a:off x="2025650" y="5029200"/>
            <a:ext cx="102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Normal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5769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882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0"/>
            <a:ext cx="9753600" cy="13716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What are the Behavioral Changes in AD Patients?</a:t>
            </a:r>
          </a:p>
        </p:txBody>
      </p:sp>
      <p:sp>
        <p:nvSpPr>
          <p:cNvPr id="12748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09600"/>
            <a:ext cx="8229600" cy="6096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 begins slowly</a:t>
            </a:r>
          </a:p>
          <a:p>
            <a:pPr>
              <a:lnSpc>
                <a:spcPct val="80000"/>
              </a:lnSpc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mild forgetfulness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Trouble remembering events, activities, names</a:t>
            </a:r>
          </a:p>
          <a:p>
            <a:pPr lvl="1">
              <a:lnSpc>
                <a:spcPct val="80000"/>
              </a:lnSpc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More serious symptoms of disease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Interferes with daily life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Cannot recognize people or familiar places</a:t>
            </a:r>
          </a:p>
          <a:p>
            <a:pPr lvl="1">
              <a:lnSpc>
                <a:spcPct val="80000"/>
              </a:lnSpc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anxiety, aggression or wander away from home</a:t>
            </a:r>
          </a:p>
          <a:p>
            <a:pPr>
              <a:lnSpc>
                <a:spcPct val="80000"/>
              </a:lnSpc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Confined to nursing home and death</a:t>
            </a:r>
          </a:p>
        </p:txBody>
      </p:sp>
    </p:spTree>
    <p:extLst>
      <p:ext uri="{BB962C8B-B14F-4D97-AF65-F5344CB8AC3E}">
        <p14:creationId xmlns:p14="http://schemas.microsoft.com/office/powerpoint/2010/main" val="3461950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>
            <a:extLst>
              <a:ext uri="{FF2B5EF4-FFF2-40B4-BE49-F238E27FC236}">
                <a16:creationId xmlns:a16="http://schemas.microsoft.com/office/drawing/2014/main" id="{DF4F14F0-575E-8447-8847-F9142BCB5BF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927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Anatomy and Physiology</a:t>
            </a:r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D6FFDE9A-BDBB-F24F-9516-B8494F8CC37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09600" y="1143000"/>
            <a:ext cx="8229600" cy="5029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Nervous system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Brain, spinal cord, and nerves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Central nervous system (CNS)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Brain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Spinal cord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Peripheral nervous system (PNS)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Autonomic nervous system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Cranial and spinal nerves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7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8374215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307653" name="Rectangle 5"/>
          <p:cNvSpPr>
            <a:spLocks noGrp="1" noChangeArrowheads="1"/>
          </p:cNvSpPr>
          <p:nvPr>
            <p:ph type="title"/>
          </p:nvPr>
        </p:nvSpPr>
        <p:spPr>
          <a:xfrm>
            <a:off x="-190500" y="457200"/>
            <a:ext cx="9525000" cy="13716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AD Patients:  Progressive Degeneration</a:t>
            </a:r>
          </a:p>
        </p:txBody>
      </p:sp>
    </p:spTree>
    <p:extLst>
      <p:ext uri="{BB962C8B-B14F-4D97-AF65-F5344CB8AC3E}">
        <p14:creationId xmlns:p14="http://schemas.microsoft.com/office/powerpoint/2010/main" val="481543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3716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How is AD Diagnosed?</a:t>
            </a:r>
          </a:p>
        </p:txBody>
      </p:sp>
      <p:sp>
        <p:nvSpPr>
          <p:cNvPr id="12779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8229600" cy="5715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Only definitive way is to perform post-mortem autopsy of brain tissue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See plaques and tangles in the brain regions affected</a:t>
            </a:r>
          </a:p>
          <a:p>
            <a:pPr lvl="1">
              <a:lnSpc>
                <a:spcPct val="90000"/>
              </a:lnSpc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Psychological Test: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90% accurate “probable” AD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Tests of memory, problem solving, attention, counting, language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Brain scans are becoming more accurate but still not 100%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There is a large-scale effort to identify simple, non-invasive diagnostic test for AD</a:t>
            </a:r>
          </a:p>
          <a:p>
            <a:pPr lvl="1">
              <a:lnSpc>
                <a:spcPct val="90000"/>
              </a:lnSpc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833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What Causes AD?</a:t>
            </a:r>
          </a:p>
        </p:txBody>
      </p:sp>
      <p:sp>
        <p:nvSpPr>
          <p:cNvPr id="12789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5410200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No single cause identified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Age most important known risk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Genetics may play some role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Early-onset familial AD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More common is late onset</a:t>
            </a:r>
          </a:p>
          <a:p>
            <a:pPr lvl="1">
              <a:lnSpc>
                <a:spcPct val="90000"/>
              </a:lnSpc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ApoE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gene:  higher chance of getting AD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Presence of (1) beta-amyloid plaques and (2) neurofibrillary tangles (NFTs)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Normal processing of certain proteins goes terribly wrong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316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Neuroscience5e-Box-31D-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4"/>
          <a:stretch/>
        </p:blipFill>
        <p:spPr bwMode="auto">
          <a:xfrm>
            <a:off x="637601" y="762000"/>
            <a:ext cx="7668199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9961"/>
            <a:ext cx="8458200" cy="5635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Pathological Changes Contribute to AD</a:t>
            </a:r>
          </a:p>
        </p:txBody>
      </p:sp>
    </p:spTree>
    <p:extLst>
      <p:ext uri="{BB962C8B-B14F-4D97-AF65-F5344CB8AC3E}">
        <p14:creationId xmlns:p14="http://schemas.microsoft.com/office/powerpoint/2010/main" val="3135228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3557" name="Picture 5"/>
          <p:cNvPicPr>
            <a:picLocks noChangeAspect="1" noChangeArrowheads="1"/>
          </p:cNvPicPr>
          <p:nvPr/>
        </p:nvPicPr>
        <p:blipFill>
          <a:blip r:embed="rId2" cstate="print"/>
          <a:srcRect l="24857" t="43822" r="39714"/>
          <a:stretch>
            <a:fillRect/>
          </a:stretch>
        </p:blipFill>
        <p:spPr bwMode="auto">
          <a:xfrm>
            <a:off x="4953000" y="228600"/>
            <a:ext cx="3378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3560" name="Picture 8"/>
          <p:cNvPicPr>
            <a:picLocks noChangeAspect="1" noChangeArrowheads="1"/>
          </p:cNvPicPr>
          <p:nvPr/>
        </p:nvPicPr>
        <p:blipFill>
          <a:blip r:embed="rId2" cstate="print"/>
          <a:srcRect l="25999" r="39714" b="56178"/>
          <a:stretch>
            <a:fillRect/>
          </a:stretch>
        </p:blipFill>
        <p:spPr bwMode="auto">
          <a:xfrm>
            <a:off x="228600" y="228600"/>
            <a:ext cx="411480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03561" name="Text Box 9"/>
          <p:cNvSpPr txBox="1">
            <a:spLocks noChangeArrowheads="1"/>
          </p:cNvSpPr>
          <p:nvPr/>
        </p:nvSpPr>
        <p:spPr bwMode="auto">
          <a:xfrm>
            <a:off x="1143000" y="4419600"/>
            <a:ext cx="2125775" cy="46166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Normal Neuron</a:t>
            </a:r>
          </a:p>
        </p:txBody>
      </p:sp>
      <p:sp>
        <p:nvSpPr>
          <p:cNvPr id="1303562" name="Text Box 10"/>
          <p:cNvSpPr txBox="1">
            <a:spLocks noChangeArrowheads="1"/>
          </p:cNvSpPr>
          <p:nvPr/>
        </p:nvSpPr>
        <p:spPr bwMode="auto">
          <a:xfrm>
            <a:off x="5638800" y="4419600"/>
            <a:ext cx="1561518" cy="46166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AD Neuron</a:t>
            </a:r>
          </a:p>
        </p:txBody>
      </p:sp>
      <p:sp>
        <p:nvSpPr>
          <p:cNvPr id="1303564" name="Rectangle 12"/>
          <p:cNvSpPr>
            <a:spLocks noGrp="1" noChangeArrowheads="1"/>
          </p:cNvSpPr>
          <p:nvPr>
            <p:ph idx="1"/>
          </p:nvPr>
        </p:nvSpPr>
        <p:spPr>
          <a:xfrm>
            <a:off x="457200" y="5105400"/>
            <a:ext cx="8229600" cy="1600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Aberrant neural activity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Dysfunction and loss of synapses 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Degeneration of specific neuronal populations</a:t>
            </a:r>
          </a:p>
        </p:txBody>
      </p:sp>
    </p:spTree>
    <p:extLst>
      <p:ext uri="{BB962C8B-B14F-4D97-AF65-F5344CB8AC3E}">
        <p14:creationId xmlns:p14="http://schemas.microsoft.com/office/powerpoint/2010/main" val="2020314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>
            <a:extLst>
              <a:ext uri="{FF2B5EF4-FFF2-40B4-BE49-F238E27FC236}">
                <a16:creationId xmlns:a16="http://schemas.microsoft.com/office/drawing/2014/main" id="{4B4FC5E8-E7C9-9545-8DF8-A789B8AE5BA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Alzheimer's</a:t>
            </a:r>
            <a:r>
              <a:rPr lang="en-US" altLang="ja-JP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disease: Summary</a:t>
            </a:r>
          </a:p>
        </p:txBody>
      </p:sp>
      <p:sp>
        <p:nvSpPr>
          <p:cNvPr id="90114" name="Rectangle 3">
            <a:extLst>
              <a:ext uri="{FF2B5EF4-FFF2-40B4-BE49-F238E27FC236}">
                <a16:creationId xmlns:a16="http://schemas.microsoft.com/office/drawing/2014/main" id="{AD01D947-05F7-8549-A2F3-B120DDB2975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371600"/>
            <a:ext cx="8229600" cy="495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Diagnosis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Positive only by autopsy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Initially, diagnosis may be made by ruling out other brain diseases</a:t>
            </a:r>
          </a:p>
          <a:p>
            <a:pPr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</a:t>
            </a: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Supportive, no known cure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Focused on safety, maintaining nutrition, hydration, personal hygiene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Emotional support for family and caregivers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Neurscience5e-Fig-01">
            <a:extLst>
              <a:ext uri="{FF2B5EF4-FFF2-40B4-BE49-F238E27FC236}">
                <a16:creationId xmlns:a16="http://schemas.microsoft.com/office/drawing/2014/main" id="{C7694F58-4538-5E41-971D-2E0FCCE4B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 bwMode="auto">
          <a:xfrm>
            <a:off x="152400" y="1143000"/>
            <a:ext cx="8869363" cy="533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EB1B52-18B7-FA45-8561-D0AE5C8DA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Major Components and Relationships of the CNS and PNS</a:t>
            </a:r>
          </a:p>
        </p:txBody>
      </p:sp>
    </p:spTree>
    <p:extLst>
      <p:ext uri="{BB962C8B-B14F-4D97-AF65-F5344CB8AC3E}">
        <p14:creationId xmlns:p14="http://schemas.microsoft.com/office/powerpoint/2010/main" val="3262285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7C5C422C-001D-D24B-A297-C385A3740AD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8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Common Signs and Symptoms</a:t>
            </a:r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E0881B6A-E088-D349-82A4-571633DBBCC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371600"/>
            <a:ext cx="8229600" cy="304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Headache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Nausea and vomiting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Weakness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Mood swings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Fever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F01C07E7-0ECD-EF46-A9EA-79DB6E07372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048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Common Signs and Symptoms</a:t>
            </a:r>
          </a:p>
        </p:txBody>
      </p:sp>
      <p:sp>
        <p:nvSpPr>
          <p:cNvPr id="10242" name="Rectangle 3">
            <a:extLst>
              <a:ext uri="{FF2B5EF4-FFF2-40B4-BE49-F238E27FC236}">
                <a16:creationId xmlns:a16="http://schemas.microsoft.com/office/drawing/2014/main" id="{03A97FE3-C1FC-5742-A8C8-B7E78015A0D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524000"/>
            <a:ext cx="8229600" cy="3429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Symptoms specific to CNS: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Stiffness in neck, back, or extremities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Inability to move any part of body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Seizures or convulsions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Paralysis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Visual difficulties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E4A273EA-376D-EC45-9EA8-898F8263F32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8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Common Signs and Symptoms</a:t>
            </a:r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5762494C-983E-3146-A68D-53142906446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524000"/>
            <a:ext cx="8229600" cy="3429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Symptoms specific to CNS:   (continued)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Inability to speak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Paralysis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Extreme or prolonged drowsiness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Stupor, unconsciousness 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Amnesia or extreme forgetfulness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B4B03DE0-56CA-7548-B96C-3769C17B45C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54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Diagnostic Tests</a:t>
            </a:r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D0381E6C-3838-024C-8528-12658E4929A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524000"/>
            <a:ext cx="8229600" cy="4267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Cerebrospinal fluid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Measurement of intracranial pressure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X-rays of skull and vertebral column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Myelogram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Angiogram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Electroencephalography (EEG)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CT and MRI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Neurscience5e-Box-01B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5"/>
          <a:stretch>
            <a:fillRect/>
          </a:stretch>
        </p:blipFill>
        <p:spPr bwMode="auto">
          <a:xfrm>
            <a:off x="228600" y="812800"/>
            <a:ext cx="8535988" cy="596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x-none" sz="6000" b="1" dirty="0">
                <a:latin typeface="Calibri" panose="020F0502020204030204" pitchFamily="34" charset="0"/>
                <a:ea typeface="MS PGothic" charset="-128"/>
                <a:cs typeface="Calibri" panose="020F0502020204030204" pitchFamily="34" charset="0"/>
              </a:rPr>
              <a:t>CT Scan </a:t>
            </a:r>
          </a:p>
        </p:txBody>
      </p:sp>
    </p:spTree>
    <p:extLst>
      <p:ext uri="{BB962C8B-B14F-4D97-AF65-F5344CB8AC3E}">
        <p14:creationId xmlns:p14="http://schemas.microsoft.com/office/powerpoint/2010/main" val="41928398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296"/>
  <p:tag name="AS_OS" val="Microsoft Windows NT 6.1.7601 Service Pack 1"/>
  <p:tag name="AS_RELEASE_DATE" val="2011.05.11"/>
  <p:tag name="AS_VERSION" val="5.2.0.0"/>
  <p:tag name="AS_TITLE" val="Aspose.Slides for .NET 3.5 Client Profi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IMAGE_TITLE" val="f:\johnsonjpegsforppt\chapter_11\11-19ab_alzheimerbrain_1.jpg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Neighbors PPT Template_REV</Template>
  <TotalTime>6611</TotalTime>
  <Words>949</Words>
  <Application>Microsoft Macintosh PowerPoint</Application>
  <PresentationFormat>On-screen Show (4:3)</PresentationFormat>
  <Paragraphs>248</Paragraphs>
  <Slides>35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Helvetica LT Std</vt:lpstr>
      <vt:lpstr>Times</vt:lpstr>
      <vt:lpstr>Times New Roman</vt:lpstr>
      <vt:lpstr>Blank Presentation</vt:lpstr>
      <vt:lpstr>1_Blank Presentation</vt:lpstr>
      <vt:lpstr>PowerPoint Presentation</vt:lpstr>
      <vt:lpstr>Learning Objectives</vt:lpstr>
      <vt:lpstr>Anatomy and Physiology</vt:lpstr>
      <vt:lpstr>Major Components and Relationships of the CNS and PNS</vt:lpstr>
      <vt:lpstr>Common Signs and Symptoms</vt:lpstr>
      <vt:lpstr>Common Signs and Symptoms</vt:lpstr>
      <vt:lpstr>Common Signs and Symptoms</vt:lpstr>
      <vt:lpstr>Diagnostic Tests</vt:lpstr>
      <vt:lpstr>CT Scan </vt:lpstr>
      <vt:lpstr>Magnetic Resonance Imaging</vt:lpstr>
      <vt:lpstr>PET Scanning</vt:lpstr>
      <vt:lpstr>Infectious Diseases of CNS:  Encephalitis </vt:lpstr>
      <vt:lpstr>Infectious Diseases:  Meningitis</vt:lpstr>
      <vt:lpstr>Infectious Diseases:  Meningitis</vt:lpstr>
      <vt:lpstr>Infectious Diseases:  Tetanus</vt:lpstr>
      <vt:lpstr>PowerPoint Presentation</vt:lpstr>
      <vt:lpstr>Tetanus Toxin Poisoning:  How Does it Happen??</vt:lpstr>
      <vt:lpstr>Functional Disorders:  Epilepsy</vt:lpstr>
      <vt:lpstr>Functional Disorders: Parkinson’s disease </vt:lpstr>
      <vt:lpstr>Dementias</vt:lpstr>
      <vt:lpstr>Brain Mass Loss is Normal With Aging</vt:lpstr>
      <vt:lpstr>PowerPoint Presentation</vt:lpstr>
      <vt:lpstr>Dementias: Alzheimer’s disease </vt:lpstr>
      <vt:lpstr>Alzheimer’s Disease:  Increasing Numbers</vt:lpstr>
      <vt:lpstr>PowerPoint Presentation</vt:lpstr>
      <vt:lpstr>PowerPoint Presentation</vt:lpstr>
      <vt:lpstr>Brain Atrophy (Shrinkage)</vt:lpstr>
      <vt:lpstr>Changes in Brain Activity</vt:lpstr>
      <vt:lpstr>What are the Behavioral Changes in AD Patients?</vt:lpstr>
      <vt:lpstr>AD Patients:  Progressive Degeneration</vt:lpstr>
      <vt:lpstr>How is AD Diagnosed?</vt:lpstr>
      <vt:lpstr>What Causes AD?</vt:lpstr>
      <vt:lpstr>Pathological Changes Contribute to AD</vt:lpstr>
      <vt:lpstr>PowerPoint Presentation</vt:lpstr>
      <vt:lpstr>Alzheimer's disease: Summary</vt:lpstr>
    </vt:vector>
  </TitlesOfParts>
  <Company> pfm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Diseases </dc:title>
  <dc:creator>robb lehrke</dc:creator>
  <cp:lastModifiedBy>Fenster, Steven</cp:lastModifiedBy>
  <cp:revision>316</cp:revision>
  <dcterms:created xsi:type="dcterms:W3CDTF">2005-07-25T19:00:59Z</dcterms:created>
  <dcterms:modified xsi:type="dcterms:W3CDTF">2019-04-21T18:43:04Z</dcterms:modified>
</cp:coreProperties>
</file>