
<file path=[Content_Types].xml><?xml version="1.0" encoding="utf-8"?>
<Types xmlns="http://schemas.openxmlformats.org/package/2006/content-types"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8" r:id="rId1"/>
    <p:sldMasterId id="2147483820" r:id="rId2"/>
  </p:sldMasterIdLst>
  <p:notesMasterIdLst>
    <p:notesMasterId r:id="rId40"/>
  </p:notesMasterIdLst>
  <p:sldIdLst>
    <p:sldId id="826" r:id="rId3"/>
    <p:sldId id="864" r:id="rId4"/>
    <p:sldId id="787" r:id="rId5"/>
    <p:sldId id="290" r:id="rId6"/>
    <p:sldId id="865" r:id="rId7"/>
    <p:sldId id="292" r:id="rId8"/>
    <p:sldId id="856" r:id="rId9"/>
    <p:sldId id="858" r:id="rId10"/>
    <p:sldId id="788" r:id="rId11"/>
    <p:sldId id="866" r:id="rId12"/>
    <p:sldId id="867" r:id="rId13"/>
    <p:sldId id="302" r:id="rId14"/>
    <p:sldId id="304" r:id="rId15"/>
    <p:sldId id="811" r:id="rId16"/>
    <p:sldId id="303" r:id="rId17"/>
    <p:sldId id="809" r:id="rId18"/>
    <p:sldId id="808" r:id="rId19"/>
    <p:sldId id="857" r:id="rId20"/>
    <p:sldId id="859" r:id="rId21"/>
    <p:sldId id="321" r:id="rId22"/>
    <p:sldId id="871" r:id="rId23"/>
    <p:sldId id="869" r:id="rId24"/>
    <p:sldId id="860" r:id="rId25"/>
    <p:sldId id="322" r:id="rId26"/>
    <p:sldId id="337" r:id="rId27"/>
    <p:sldId id="319" r:id="rId28"/>
    <p:sldId id="339" r:id="rId29"/>
    <p:sldId id="829" r:id="rId30"/>
    <p:sldId id="343" r:id="rId31"/>
    <p:sldId id="810" r:id="rId32"/>
    <p:sldId id="327" r:id="rId33"/>
    <p:sldId id="870" r:id="rId34"/>
    <p:sldId id="331" r:id="rId35"/>
    <p:sldId id="350" r:id="rId36"/>
    <p:sldId id="351" r:id="rId37"/>
    <p:sldId id="789" r:id="rId38"/>
    <p:sldId id="854" r:id="rId39"/>
  </p:sldIdLst>
  <p:sldSz cx="9144000" cy="6858000" type="screen4x3"/>
  <p:notesSz cx="6858000" cy="9144000"/>
  <p:custDataLst>
    <p:tags r:id="rId41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944"/>
    <p:restoredTop sz="94693"/>
  </p:normalViewPr>
  <p:slideViewPr>
    <p:cSldViewPr>
      <p:cViewPr varScale="1">
        <p:scale>
          <a:sx n="93" d="100"/>
          <a:sy n="93" d="100"/>
        </p:scale>
        <p:origin x="944" y="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897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0" Type="http://schemas.openxmlformats.org/officeDocument/2006/relationships/slide" Target="slides/slide18.xml"/><Relationship Id="rId41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46868B58-6935-924A-9E75-C553AD63A1D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3B40D323-F842-5142-9F11-9CB0C4C9C3D8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3905B2BA-2773-C749-9BD9-3A618D8F4B08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7" name="Rectangle 5">
            <a:extLst>
              <a:ext uri="{FF2B5EF4-FFF2-40B4-BE49-F238E27FC236}">
                <a16:creationId xmlns:a16="http://schemas.microsoft.com/office/drawing/2014/main" id="{AC8BCDAF-73A4-0145-8944-EEF342A7EE77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9158" name="Rectangle 6">
            <a:extLst>
              <a:ext uri="{FF2B5EF4-FFF2-40B4-BE49-F238E27FC236}">
                <a16:creationId xmlns:a16="http://schemas.microsoft.com/office/drawing/2014/main" id="{29E617D8-8A2C-B54E-9095-3D386980E52B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9" name="Rectangle 7">
            <a:extLst>
              <a:ext uri="{FF2B5EF4-FFF2-40B4-BE49-F238E27FC236}">
                <a16:creationId xmlns:a16="http://schemas.microsoft.com/office/drawing/2014/main" id="{AA4C1AFF-8FBE-924D-8A6F-B61AC7E110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0C5B4E00-CC7A-7147-9597-B272B6C219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7">
            <a:extLst>
              <a:ext uri="{FF2B5EF4-FFF2-40B4-BE49-F238E27FC236}">
                <a16:creationId xmlns:a16="http://schemas.microsoft.com/office/drawing/2014/main" id="{FEEA3740-6D62-8741-9C58-B7857A89EFA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89BE691E-2DF7-C547-B3F9-7FA565E02AC2}" type="slidenum">
              <a:rPr lang="en-US" altLang="en-US" sz="1200"/>
              <a:pPr algn="r" eaLnBrk="1" hangingPunct="1"/>
              <a:t>1</a:t>
            </a:fld>
            <a:endParaRPr lang="en-US" altLang="en-US" sz="1200"/>
          </a:p>
        </p:txBody>
      </p:sp>
      <p:sp>
        <p:nvSpPr>
          <p:cNvPr id="7170" name="Rectangle 2">
            <a:extLst>
              <a:ext uri="{FF2B5EF4-FFF2-40B4-BE49-F238E27FC236}">
                <a16:creationId xmlns:a16="http://schemas.microsoft.com/office/drawing/2014/main" id="{91CEF9AA-2FC1-094D-A7B4-3B449878049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25E0095E-4E2F-5341-BAE2-4CC746C659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>
            <a:extLst>
              <a:ext uri="{FF2B5EF4-FFF2-40B4-BE49-F238E27FC236}">
                <a16:creationId xmlns:a16="http://schemas.microsoft.com/office/drawing/2014/main" id="{28C10E08-7389-5542-8A8F-89ECF415368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409AFF2D-9944-B34F-859B-CDDD5F54629E}" type="slidenum">
              <a:rPr lang="en-US" altLang="en-US" sz="1200"/>
              <a:pPr algn="r" eaLnBrk="1" hangingPunct="1"/>
              <a:t>18</a:t>
            </a:fld>
            <a:endParaRPr lang="en-US" altLang="en-US" sz="1200"/>
          </a:p>
        </p:txBody>
      </p:sp>
      <p:sp>
        <p:nvSpPr>
          <p:cNvPr id="15362" name="Rectangle 2">
            <a:extLst>
              <a:ext uri="{FF2B5EF4-FFF2-40B4-BE49-F238E27FC236}">
                <a16:creationId xmlns:a16="http://schemas.microsoft.com/office/drawing/2014/main" id="{D2DE6302-7E00-2549-9863-0AC9DC76C16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F1852002-EC44-A846-8F8A-4963C7D7F8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>
            <a:extLst>
              <a:ext uri="{FF2B5EF4-FFF2-40B4-BE49-F238E27FC236}">
                <a16:creationId xmlns:a16="http://schemas.microsoft.com/office/drawing/2014/main" id="{F30BF14C-EB15-1446-830D-0C9866A5F9D1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81B69D6F-FF83-464A-81D3-C93FAE130904}" type="slidenum">
              <a:rPr lang="en-US" altLang="en-US" sz="1200"/>
              <a:pPr algn="r" eaLnBrk="1" hangingPunct="1"/>
              <a:t>19</a:t>
            </a:fld>
            <a:endParaRPr lang="en-US" altLang="en-US" sz="1200"/>
          </a:p>
        </p:txBody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D7B5B327-21F9-4B46-8D11-FF7A03C7A34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C10665C9-5598-CE44-9238-68405B1DB0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solidFill>
                <a:srgbClr val="404040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0CED339-6139-AE47-9D20-8554D2692D70}" type="slidenum">
              <a:rPr lang="en-US" sz="1200">
                <a:latin typeface="Calibri" charset="0"/>
              </a:rPr>
              <a:pPr eaLnBrk="1" hangingPunct="1"/>
              <a:t>26</a:t>
            </a:fld>
            <a:endParaRPr lang="en-US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74703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>
            <a:extLst>
              <a:ext uri="{FF2B5EF4-FFF2-40B4-BE49-F238E27FC236}">
                <a16:creationId xmlns:a16="http://schemas.microsoft.com/office/drawing/2014/main" id="{59D0C7DB-5854-7D42-AF99-B3C660451D01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36C4976B-EC95-8E4C-9548-2735B43CC677}" type="slidenum">
              <a:rPr lang="en-US" altLang="en-US" sz="1200"/>
              <a:pPr algn="r" eaLnBrk="1" hangingPunct="1"/>
              <a:t>28</a:t>
            </a:fld>
            <a:endParaRPr lang="en-US" altLang="en-US" sz="1200"/>
          </a:p>
        </p:txBody>
      </p:sp>
      <p:sp>
        <p:nvSpPr>
          <p:cNvPr id="49154" name="Rectangle 2">
            <a:extLst>
              <a:ext uri="{FF2B5EF4-FFF2-40B4-BE49-F238E27FC236}">
                <a16:creationId xmlns:a16="http://schemas.microsoft.com/office/drawing/2014/main" id="{BFA17405-907B-E846-83A2-8F527EEF31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0EA36B66-D1DF-CD42-8862-9D0FDA643C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7">
            <a:extLst>
              <a:ext uri="{FF2B5EF4-FFF2-40B4-BE49-F238E27FC236}">
                <a16:creationId xmlns:a16="http://schemas.microsoft.com/office/drawing/2014/main" id="{4ED7CF0C-9223-8546-801A-F1BFB01ECE7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48351ADB-F1C8-924C-A853-634BA73458B2}" type="slidenum">
              <a:rPr lang="en-US" altLang="en-US" sz="1200"/>
              <a:pPr algn="r" eaLnBrk="1" hangingPunct="1"/>
              <a:t>30</a:t>
            </a:fld>
            <a:endParaRPr lang="en-US" altLang="en-US" sz="1200"/>
          </a:p>
        </p:txBody>
      </p:sp>
      <p:sp>
        <p:nvSpPr>
          <p:cNvPr id="86018" name="Rectangle 2">
            <a:extLst>
              <a:ext uri="{FF2B5EF4-FFF2-40B4-BE49-F238E27FC236}">
                <a16:creationId xmlns:a16="http://schemas.microsoft.com/office/drawing/2014/main" id="{A5BDCBC5-C4E0-184C-8DA8-8AADEC5BDAC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>
            <a:extLst>
              <a:ext uri="{FF2B5EF4-FFF2-40B4-BE49-F238E27FC236}">
                <a16:creationId xmlns:a16="http://schemas.microsoft.com/office/drawing/2014/main" id="{B9FC960C-D28B-0E4F-9CB6-02595C93FA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>
            <a:extLst>
              <a:ext uri="{FF2B5EF4-FFF2-40B4-BE49-F238E27FC236}">
                <a16:creationId xmlns:a16="http://schemas.microsoft.com/office/drawing/2014/main" id="{99B1A37E-1976-DA4C-AE27-7FE5BC4F4AC8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86CB3AB3-15B6-AF46-BE67-DB5DC1F2D565}" type="slidenum">
              <a:rPr lang="en-US" altLang="en-US" sz="1200"/>
              <a:pPr algn="r" eaLnBrk="1" hangingPunct="1"/>
              <a:t>36</a:t>
            </a:fld>
            <a:endParaRPr lang="en-US" altLang="en-US" sz="1200"/>
          </a:p>
        </p:txBody>
      </p:sp>
      <p:sp>
        <p:nvSpPr>
          <p:cNvPr id="25602" name="Rectangle 2">
            <a:extLst>
              <a:ext uri="{FF2B5EF4-FFF2-40B4-BE49-F238E27FC236}">
                <a16:creationId xmlns:a16="http://schemas.microsoft.com/office/drawing/2014/main" id="{2E00722C-8E70-5943-9859-95D2DEA829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013E31A3-269B-4A41-8A8B-05C72315DA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7">
            <a:extLst>
              <a:ext uri="{FF2B5EF4-FFF2-40B4-BE49-F238E27FC236}">
                <a16:creationId xmlns:a16="http://schemas.microsoft.com/office/drawing/2014/main" id="{FF4BD03C-39B7-7C4F-BCC2-CD0A5CF5D02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2BDDB5AC-87D4-C447-8DBE-855A4698981D}" type="slidenum">
              <a:rPr lang="en-US" altLang="en-US" sz="1200"/>
              <a:pPr algn="r" eaLnBrk="1" hangingPunct="1"/>
              <a:t>37</a:t>
            </a:fld>
            <a:endParaRPr lang="en-US" altLang="en-US" sz="1200"/>
          </a:p>
        </p:txBody>
      </p:sp>
      <p:sp>
        <p:nvSpPr>
          <p:cNvPr id="81922" name="Rectangle 2">
            <a:extLst>
              <a:ext uri="{FF2B5EF4-FFF2-40B4-BE49-F238E27FC236}">
                <a16:creationId xmlns:a16="http://schemas.microsoft.com/office/drawing/2014/main" id="{A9806F93-FD2A-5A43-A0DE-DF1C80B2682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id="{E7FC0CF9-0F24-9141-B715-933B5E2193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7">
            <a:extLst>
              <a:ext uri="{FF2B5EF4-FFF2-40B4-BE49-F238E27FC236}">
                <a16:creationId xmlns:a16="http://schemas.microsoft.com/office/drawing/2014/main" id="{740F4837-2A82-324B-B259-709C4D8E182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D07F21F8-D261-8F45-B698-CFFA08CA434B}" type="slidenum">
              <a:rPr lang="en-US" altLang="en-US" sz="1200"/>
              <a:pPr algn="r" eaLnBrk="1" hangingPunct="1"/>
              <a:t>3</a:t>
            </a:fld>
            <a:endParaRPr lang="en-US" altLang="en-US" sz="1200"/>
          </a:p>
        </p:txBody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0528FD77-1345-324B-8E7C-B2A1DB78D5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84A96160-7D0B-924E-BFF0-36748DEB92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>
              <a:ea typeface="ＭＳ Ｐゴシック" pitchFamily="22" charset="-128"/>
            </a:endParaRPr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B3E5A9E-261E-4681-A24F-3F91680AE9A8}" type="slidenum">
              <a:rPr lang="en-US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4652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7">
            <a:extLst>
              <a:ext uri="{FF2B5EF4-FFF2-40B4-BE49-F238E27FC236}">
                <a16:creationId xmlns:a16="http://schemas.microsoft.com/office/drawing/2014/main" id="{9E626C91-0AF1-3B46-A744-59F3C5A8DA3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D5351B3A-9262-3C46-9663-0A6A7857DAA4}" type="slidenum">
              <a:rPr lang="en-US" altLang="en-US" sz="1200"/>
              <a:pPr algn="r" eaLnBrk="1" hangingPunct="1"/>
              <a:t>7</a:t>
            </a:fld>
            <a:endParaRPr lang="en-US" altLang="en-US" sz="1200"/>
          </a:p>
        </p:txBody>
      </p:sp>
      <p:sp>
        <p:nvSpPr>
          <p:cNvPr id="13314" name="Rectangle 2">
            <a:extLst>
              <a:ext uri="{FF2B5EF4-FFF2-40B4-BE49-F238E27FC236}">
                <a16:creationId xmlns:a16="http://schemas.microsoft.com/office/drawing/2014/main" id="{D3055EF7-8BDF-2148-AFAC-9F7E107B9BA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1856CB36-35AD-EA4B-B149-578BD9F75F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>
            <a:extLst>
              <a:ext uri="{FF2B5EF4-FFF2-40B4-BE49-F238E27FC236}">
                <a16:creationId xmlns:a16="http://schemas.microsoft.com/office/drawing/2014/main" id="{958CBF71-EFB7-834C-AC8B-5DAD35302D9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8229E214-62E7-2745-AC84-018D13E82213}" type="slidenum">
              <a:rPr lang="en-US" altLang="en-US" sz="1200"/>
              <a:pPr algn="r" eaLnBrk="1" hangingPunct="1"/>
              <a:t>8</a:t>
            </a:fld>
            <a:endParaRPr lang="en-US" altLang="en-US" sz="1200"/>
          </a:p>
        </p:txBody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id="{AE2F3322-732B-BD4F-AA0E-459DEF931B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2EE277F3-E82C-004C-913E-E7D64EEEC4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>
            <a:extLst>
              <a:ext uri="{FF2B5EF4-FFF2-40B4-BE49-F238E27FC236}">
                <a16:creationId xmlns:a16="http://schemas.microsoft.com/office/drawing/2014/main" id="{71E8C4AC-8BCB-EC42-9C51-A3CE6552CBE3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932A8A1C-3888-9D4E-9E72-7871CB899B2C}" type="slidenum">
              <a:rPr lang="en-US" altLang="en-US" sz="1200"/>
              <a:pPr algn="r" eaLnBrk="1" hangingPunct="1"/>
              <a:t>9</a:t>
            </a:fld>
            <a:endParaRPr lang="en-US" altLang="en-US" sz="1200"/>
          </a:p>
        </p:txBody>
      </p:sp>
      <p:sp>
        <p:nvSpPr>
          <p:cNvPr id="23554" name="Rectangle 2">
            <a:extLst>
              <a:ext uri="{FF2B5EF4-FFF2-40B4-BE49-F238E27FC236}">
                <a16:creationId xmlns:a16="http://schemas.microsoft.com/office/drawing/2014/main" id="{F734F694-20FD-8347-8D1D-70B2EE9BE66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8C813EBA-D4AD-384D-A625-FC5ED38581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>
            <a:extLst>
              <a:ext uri="{FF2B5EF4-FFF2-40B4-BE49-F238E27FC236}">
                <a16:creationId xmlns:a16="http://schemas.microsoft.com/office/drawing/2014/main" id="{DC041A16-43DC-E347-82BA-BCA1190DA154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882DF4C7-6681-B848-87F6-0D17367DFB1B}" type="slidenum">
              <a:rPr lang="en-US" altLang="en-US" sz="1200"/>
              <a:pPr algn="r" eaLnBrk="1" hangingPunct="1"/>
              <a:t>14</a:t>
            </a:fld>
            <a:endParaRPr lang="en-US" altLang="en-US" sz="1200"/>
          </a:p>
        </p:txBody>
      </p:sp>
      <p:sp>
        <p:nvSpPr>
          <p:cNvPr id="88066" name="Rectangle 2">
            <a:extLst>
              <a:ext uri="{FF2B5EF4-FFF2-40B4-BE49-F238E27FC236}">
                <a16:creationId xmlns:a16="http://schemas.microsoft.com/office/drawing/2014/main" id="{A5FB7095-600D-C54A-81D3-4EB2B67BEAF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>
            <a:extLst>
              <a:ext uri="{FF2B5EF4-FFF2-40B4-BE49-F238E27FC236}">
                <a16:creationId xmlns:a16="http://schemas.microsoft.com/office/drawing/2014/main" id="{42CE7685-F2A9-404D-9112-4DCA9013B6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7">
            <a:extLst>
              <a:ext uri="{FF2B5EF4-FFF2-40B4-BE49-F238E27FC236}">
                <a16:creationId xmlns:a16="http://schemas.microsoft.com/office/drawing/2014/main" id="{A324F12A-1FFA-BD4B-8350-A2FA89D45B3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1EFB9569-A409-C240-AEED-3397BACE56B1}" type="slidenum">
              <a:rPr lang="en-US" altLang="en-US" sz="1200"/>
              <a:pPr algn="r" eaLnBrk="1" hangingPunct="1"/>
              <a:t>16</a:t>
            </a:fld>
            <a:endParaRPr lang="en-US" altLang="en-US" sz="1200"/>
          </a:p>
        </p:txBody>
      </p:sp>
      <p:sp>
        <p:nvSpPr>
          <p:cNvPr id="79874" name="Rectangle 2">
            <a:extLst>
              <a:ext uri="{FF2B5EF4-FFF2-40B4-BE49-F238E27FC236}">
                <a16:creationId xmlns:a16="http://schemas.microsoft.com/office/drawing/2014/main" id="{1313F843-E62D-9443-ABBB-90B5D6A2451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>
            <a:extLst>
              <a:ext uri="{FF2B5EF4-FFF2-40B4-BE49-F238E27FC236}">
                <a16:creationId xmlns:a16="http://schemas.microsoft.com/office/drawing/2014/main" id="{0591E541-BD2D-2442-8667-A717C120CF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7">
            <a:extLst>
              <a:ext uri="{FF2B5EF4-FFF2-40B4-BE49-F238E27FC236}">
                <a16:creationId xmlns:a16="http://schemas.microsoft.com/office/drawing/2014/main" id="{5564074E-848C-F545-90F0-5C3898FE374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48622081-F30F-8F4B-8AF0-21FF7D36000D}" type="slidenum">
              <a:rPr lang="en-US" altLang="en-US" sz="1200"/>
              <a:pPr algn="r" eaLnBrk="1" hangingPunct="1"/>
              <a:t>17</a:t>
            </a:fld>
            <a:endParaRPr lang="en-US" altLang="en-US" sz="1200"/>
          </a:p>
        </p:txBody>
      </p:sp>
      <p:sp>
        <p:nvSpPr>
          <p:cNvPr id="77826" name="Rectangle 2">
            <a:extLst>
              <a:ext uri="{FF2B5EF4-FFF2-40B4-BE49-F238E27FC236}">
                <a16:creationId xmlns:a16="http://schemas.microsoft.com/office/drawing/2014/main" id="{84419A93-E020-6D42-B689-EC01D8FD40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>
            <a:extLst>
              <a:ext uri="{FF2B5EF4-FFF2-40B4-BE49-F238E27FC236}">
                <a16:creationId xmlns:a16="http://schemas.microsoft.com/office/drawing/2014/main" id="{35B5BC74-0B03-3646-95B9-528EE9165C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66191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020641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761114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A3A9207-3FB8-41C7-AB3A-B1A63B1AEB9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9021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087485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914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495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51536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050905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914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38600" cy="4495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38600" cy="4495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45134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247695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914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598224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6556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573769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133400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278909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914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24000"/>
            <a:ext cx="8229600" cy="4495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456151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63880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638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8494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84109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386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386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41717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76957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59506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696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39935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68385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1">
            <a:extLst>
              <a:ext uri="{FF2B5EF4-FFF2-40B4-BE49-F238E27FC236}">
                <a16:creationId xmlns:a16="http://schemas.microsoft.com/office/drawing/2014/main" id="{92B57389-7B45-A743-84BB-79BCAA61FF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22">
            <a:extLst>
              <a:ext uri="{FF2B5EF4-FFF2-40B4-BE49-F238E27FC236}">
                <a16:creationId xmlns:a16="http://schemas.microsoft.com/office/drawing/2014/main" id="{004279A2-3884-0249-A8B8-CF11B0D09B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4000"/>
            <a:ext cx="82296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6" name="Text Box 39">
            <a:extLst>
              <a:ext uri="{FF2B5EF4-FFF2-40B4-BE49-F238E27FC236}">
                <a16:creationId xmlns:a16="http://schemas.microsoft.com/office/drawing/2014/main" id="{D336C6F7-1513-BA49-9728-FA4D2C177135}"/>
              </a:ext>
            </a:extLst>
          </p:cNvPr>
          <p:cNvSpPr txBox="1">
            <a:spLocks noChangeArrowheads="1"/>
          </p:cNvSpPr>
          <p:nvPr userDrawn="1"/>
        </p:nvSpPr>
        <p:spPr bwMode="black">
          <a:xfrm>
            <a:off x="0" y="6489700"/>
            <a:ext cx="9144000" cy="22701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en-US" baseline="30000"/>
              <a:t>Copyright © 2015 Cengage Learning</a:t>
            </a:r>
            <a:r>
              <a:rPr lang="en-US" altLang="en-US" baseline="42000"/>
              <a:t>®</a:t>
            </a:r>
            <a:r>
              <a:rPr lang="en-US" altLang="en-US" baseline="30000"/>
              <a:t>.</a:t>
            </a:r>
            <a:endParaRPr lang="en-US" altLang="en-US"/>
          </a:p>
        </p:txBody>
      </p:sp>
      <p:pic>
        <p:nvPicPr>
          <p:cNvPr id="1029" name="Picture 6" descr="CL_Logo_Black_R.eps">
            <a:extLst>
              <a:ext uri="{FF2B5EF4-FFF2-40B4-BE49-F238E27FC236}">
                <a16:creationId xmlns:a16="http://schemas.microsoft.com/office/drawing/2014/main" id="{318ED471-EA20-4341-B76A-58975248F38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00"/>
            <a:ext cx="2438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  <p:sldLayoutId id="2147483843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008000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8000"/>
          </a:solidFill>
          <a:latin typeface="Times New Roman" panose="02020603050405020304" pitchFamily="18" charset="0"/>
          <a:ea typeface="ＭＳ Ｐゴシック" charset="0"/>
          <a:cs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8000"/>
          </a:solidFill>
          <a:latin typeface="Times New Roman" panose="02020603050405020304" pitchFamily="18" charset="0"/>
          <a:ea typeface="ＭＳ Ｐゴシック" charset="0"/>
          <a:cs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8000"/>
          </a:solidFill>
          <a:latin typeface="Times New Roman" panose="02020603050405020304" pitchFamily="18" charset="0"/>
          <a:ea typeface="ＭＳ Ｐゴシック" charset="0"/>
          <a:cs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8000"/>
          </a:solidFill>
          <a:latin typeface="Times New Roman" panose="02020603050405020304" pitchFamily="18" charset="0"/>
          <a:ea typeface="ＭＳ Ｐゴシック" charset="0"/>
          <a:cs typeface="Times New Roman" panose="02020603050405020304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8000"/>
          </a:solidFill>
          <a:latin typeface="Times New Roman" panose="02020603050405020304" pitchFamily="18" charset="0"/>
          <a:cs typeface="Times New Roman" panose="02020603050405020304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8000"/>
          </a:solidFill>
          <a:latin typeface="Times New Roman" panose="02020603050405020304" pitchFamily="18" charset="0"/>
          <a:cs typeface="Times New Roman" panose="02020603050405020304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8000"/>
          </a:solidFill>
          <a:latin typeface="Times New Roman" panose="02020603050405020304" pitchFamily="18" charset="0"/>
          <a:cs typeface="Times New Roman" panose="02020603050405020304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8000"/>
          </a:solidFill>
          <a:latin typeface="Times New Roman" panose="02020603050405020304" pitchFamily="18" charset="0"/>
          <a:cs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 kern="1200">
          <a:solidFill>
            <a:schemeClr val="tx1"/>
          </a:solidFill>
          <a:latin typeface="+mn-lt"/>
          <a:ea typeface="Times New Roman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kern="1200">
          <a:solidFill>
            <a:schemeClr val="tx1"/>
          </a:solidFill>
          <a:latin typeface="+mn-lt"/>
          <a:ea typeface="Times New Roman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ern="1200">
          <a:solidFill>
            <a:schemeClr val="tx1"/>
          </a:solidFill>
          <a:latin typeface="+mn-lt"/>
          <a:ea typeface="Times New Roman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 kern="1200">
          <a:solidFill>
            <a:schemeClr val="tx1"/>
          </a:solidFill>
          <a:latin typeface="+mn-lt"/>
          <a:ea typeface="Times New Roman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9">
            <a:extLst>
              <a:ext uri="{FF2B5EF4-FFF2-40B4-BE49-F238E27FC236}">
                <a16:creationId xmlns:a16="http://schemas.microsoft.com/office/drawing/2014/main" id="{D049A1B8-0EE6-704F-A7B3-C65AD69F8B4C}"/>
              </a:ext>
            </a:extLst>
          </p:cNvPr>
          <p:cNvSpPr txBox="1">
            <a:spLocks noChangeArrowheads="1"/>
          </p:cNvSpPr>
          <p:nvPr userDrawn="1"/>
        </p:nvSpPr>
        <p:spPr bwMode="black">
          <a:xfrm>
            <a:off x="0" y="6489700"/>
            <a:ext cx="91440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en-US" baseline="30000">
                <a:solidFill>
                  <a:srgbClr val="FFFFFF"/>
                </a:solidFill>
              </a:rPr>
              <a:t>Copyright © 2015 Cengage Learning</a:t>
            </a:r>
            <a:r>
              <a:rPr lang="en-US" altLang="en-US" baseline="42000">
                <a:solidFill>
                  <a:srgbClr val="FFFFFF"/>
                </a:solidFill>
              </a:rPr>
              <a:t>®</a:t>
            </a:r>
            <a:r>
              <a:rPr lang="en-US" altLang="en-US" baseline="30000">
                <a:solidFill>
                  <a:srgbClr val="FFFFFF"/>
                </a:solidFill>
              </a:rPr>
              <a:t>.</a:t>
            </a:r>
            <a:endParaRPr lang="en-US" altLang="en-US" sz="1200">
              <a:solidFill>
                <a:srgbClr val="FFFFFF"/>
              </a:solidFill>
            </a:endParaRPr>
          </a:p>
        </p:txBody>
      </p:sp>
      <p:pic>
        <p:nvPicPr>
          <p:cNvPr id="2051" name="Picture 1" descr="CL_Logo_Black_R.eps">
            <a:extLst>
              <a:ext uri="{FF2B5EF4-FFF2-40B4-BE49-F238E27FC236}">
                <a16:creationId xmlns:a16="http://schemas.microsoft.com/office/drawing/2014/main" id="{12B3AB54-6E96-A04A-9A0F-AB87F376F6B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00"/>
            <a:ext cx="2438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008000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8000"/>
          </a:solidFill>
          <a:latin typeface="Times New Roman" panose="02020603050405020304" pitchFamily="18" charset="0"/>
          <a:ea typeface="ＭＳ Ｐゴシック" charset="0"/>
          <a:cs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8000"/>
          </a:solidFill>
          <a:latin typeface="Times New Roman" panose="02020603050405020304" pitchFamily="18" charset="0"/>
          <a:ea typeface="ＭＳ Ｐゴシック" charset="0"/>
          <a:cs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8000"/>
          </a:solidFill>
          <a:latin typeface="Times New Roman" panose="02020603050405020304" pitchFamily="18" charset="0"/>
          <a:ea typeface="ＭＳ Ｐゴシック" charset="0"/>
          <a:cs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8000"/>
          </a:solidFill>
          <a:latin typeface="Times New Roman" panose="02020603050405020304" pitchFamily="18" charset="0"/>
          <a:ea typeface="ＭＳ Ｐゴシック" charset="0"/>
          <a:cs typeface="Times New Roman" panose="02020603050405020304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8000"/>
          </a:solidFill>
          <a:latin typeface="Times New Roman" panose="02020603050405020304" pitchFamily="18" charset="0"/>
          <a:cs typeface="Times New Roman" panose="02020603050405020304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8000"/>
          </a:solidFill>
          <a:latin typeface="Times New Roman" panose="02020603050405020304" pitchFamily="18" charset="0"/>
          <a:cs typeface="Times New Roman" panose="02020603050405020304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8000"/>
          </a:solidFill>
          <a:latin typeface="Times New Roman" panose="02020603050405020304" pitchFamily="18" charset="0"/>
          <a:cs typeface="Times New Roman" panose="02020603050405020304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8000"/>
          </a:solidFill>
          <a:latin typeface="Times New Roman" panose="02020603050405020304" pitchFamily="18" charset="0"/>
          <a:cs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 kern="1200">
          <a:solidFill>
            <a:schemeClr val="tx1"/>
          </a:solidFill>
          <a:latin typeface="+mn-lt"/>
          <a:ea typeface="Times New Roman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kern="1200">
          <a:solidFill>
            <a:schemeClr val="tx1"/>
          </a:solidFill>
          <a:latin typeface="+mn-lt"/>
          <a:ea typeface="Times New Roman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ern="1200">
          <a:solidFill>
            <a:schemeClr val="tx1"/>
          </a:solidFill>
          <a:latin typeface="+mn-lt"/>
          <a:ea typeface="Times New Roman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 kern="1200">
          <a:solidFill>
            <a:schemeClr val="tx1"/>
          </a:solidFill>
          <a:latin typeface="+mn-lt"/>
          <a:ea typeface="Times New Roman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itle 2">
            <a:extLst>
              <a:ext uri="{FF2B5EF4-FFF2-40B4-BE49-F238E27FC236}">
                <a16:creationId xmlns:a16="http://schemas.microsoft.com/office/drawing/2014/main" id="{3B7FB07D-63BC-E24A-BC48-17DF0266BEB6}"/>
              </a:ext>
            </a:extLst>
          </p:cNvPr>
          <p:cNvSpPr txBox="1">
            <a:spLocks/>
          </p:cNvSpPr>
          <p:nvPr/>
        </p:nvSpPr>
        <p:spPr bwMode="white">
          <a:xfrm>
            <a:off x="1524000" y="3657600"/>
            <a:ext cx="6019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FFFF"/>
                </a:solidFill>
                <a:latin typeface="Helvetica LT Std" pitchFamily="2" charset="0"/>
              </a:rPr>
              <a:t>Chapter 19</a:t>
            </a:r>
            <a:endParaRPr lang="en-US" altLang="en-US">
              <a:solidFill>
                <a:schemeClr val="bg1"/>
              </a:solidFill>
              <a:latin typeface="Helvetica LT Std" pitchFamily="2" charset="0"/>
            </a:endParaRPr>
          </a:p>
        </p:txBody>
      </p:sp>
      <p:sp>
        <p:nvSpPr>
          <p:cNvPr id="6146" name="Subtitle 3">
            <a:extLst>
              <a:ext uri="{FF2B5EF4-FFF2-40B4-BE49-F238E27FC236}">
                <a16:creationId xmlns:a16="http://schemas.microsoft.com/office/drawing/2014/main" id="{BA10814D-8BE3-734E-A7E1-121E8E5C5A6B}"/>
              </a:ext>
            </a:extLst>
          </p:cNvPr>
          <p:cNvSpPr txBox="1">
            <a:spLocks/>
          </p:cNvSpPr>
          <p:nvPr/>
        </p:nvSpPr>
        <p:spPr bwMode="white">
          <a:xfrm>
            <a:off x="1600200" y="4191000"/>
            <a:ext cx="6019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>
                <a:solidFill>
                  <a:schemeClr val="bg1"/>
                </a:solidFill>
                <a:latin typeface="Helvetica LT Std" pitchFamily="2" charset="0"/>
              </a:rPr>
              <a:t>Genetic and Developmental Diseases and Disorders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1A3EA-A637-F448-9641-E9972C2C0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81000"/>
            <a:ext cx="8534400" cy="914400"/>
          </a:xfrm>
        </p:spPr>
        <p:txBody>
          <a:bodyPr/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Family History and Genetic Diseases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2F04A3-36CB-FD4C-B791-A4CC0FE792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23109"/>
            <a:ext cx="8229600" cy="51816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Diseases that occur at an earlier age than expected 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10 to 20 years before most people get the disease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Disease in more than one close relative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Disease that does not usually affect a certain gender (e.g. breast cancer in a male uncommon)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Certain combinations of diseases within a family (e.g. breast and ovarian cancer, or heart disease and diabetes)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46951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843A0-9EEE-6A49-BA34-10F817E63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273" y="20782"/>
            <a:ext cx="8229600" cy="914400"/>
          </a:xfrm>
        </p:spPr>
        <p:txBody>
          <a:bodyPr/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Chromosomal Abnormalities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5914EC-7B53-384B-9AC3-3BA105BC85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273" y="838200"/>
            <a:ext cx="8229600" cy="58674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This results when the egg or the sperm do not have the correct number of chromosomes</a:t>
            </a:r>
          </a:p>
          <a:p>
            <a:pPr lvl="1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46 is the normal chromosome number for humans</a:t>
            </a:r>
          </a:p>
          <a:p>
            <a:pPr lvl="2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44 autosomes plus 2 sex chromosomes.</a:t>
            </a:r>
          </a:p>
          <a:p>
            <a:pPr lvl="2"/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Usually results in lethality of the fertilized egg and developing embryo or fetus.</a:t>
            </a:r>
          </a:p>
          <a:p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In some case the baby is born with abnormal chromosome number.</a:t>
            </a:r>
          </a:p>
          <a:p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Can result in mild to severe genetic disorders</a:t>
            </a:r>
          </a:p>
          <a:p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43001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title="Down Syndrome">
            <a:extLst>
              <a:ext uri="{FF2B5EF4-FFF2-40B4-BE49-F238E27FC236}">
                <a16:creationId xmlns:a16="http://schemas.microsoft.com/office/drawing/2014/main" id="{8A239081-6086-1A41-866D-AD2F1A323B4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494" y="1295399"/>
            <a:ext cx="4926706" cy="3429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7AA59AC-84E9-5F40-A5F8-0C5CAE1FE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/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Chromosomal Abnormalities</a:t>
            </a:r>
          </a:p>
        </p:txBody>
      </p:sp>
      <p:pic>
        <p:nvPicPr>
          <p:cNvPr id="4" name="Picture 3" title="Patau Syndrome">
            <a:extLst>
              <a:ext uri="{FF2B5EF4-FFF2-40B4-BE49-F238E27FC236}">
                <a16:creationId xmlns:a16="http://schemas.microsoft.com/office/drawing/2014/main" id="{1E2F1D36-CF5A-C249-9070-8BA95FB8C8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990600"/>
            <a:ext cx="2828855" cy="36445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E800B71-3E48-C244-B3F9-4088FA1FFEC6}"/>
              </a:ext>
            </a:extLst>
          </p:cNvPr>
          <p:cNvSpPr txBox="1"/>
          <p:nvPr/>
        </p:nvSpPr>
        <p:spPr>
          <a:xfrm>
            <a:off x="1447800" y="4924695"/>
            <a:ext cx="2317942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Down Syndrome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7C9F57-46D9-1849-A532-206878A8041F}"/>
              </a:ext>
            </a:extLst>
          </p:cNvPr>
          <p:cNvSpPr txBox="1"/>
          <p:nvPr/>
        </p:nvSpPr>
        <p:spPr>
          <a:xfrm>
            <a:off x="5374096" y="4897119"/>
            <a:ext cx="2291461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Patau Syndrome </a:t>
            </a:r>
          </a:p>
        </p:txBody>
      </p:sp>
    </p:spTree>
    <p:extLst>
      <p:ext uri="{BB962C8B-B14F-4D97-AF65-F5344CB8AC3E}">
        <p14:creationId xmlns:p14="http://schemas.microsoft.com/office/powerpoint/2010/main" val="36795637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title="Boy with Down's Syndrom">
            <a:extLst>
              <a:ext uri="{FF2B5EF4-FFF2-40B4-BE49-F238E27FC236}">
                <a16:creationId xmlns:a16="http://schemas.microsoft.com/office/drawing/2014/main" id="{8A239081-6086-1A41-866D-AD2F1A323B4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600" y="1905000"/>
            <a:ext cx="4050847" cy="28194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7AA59AC-84E9-5F40-A5F8-0C5CAE1FE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/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Down Syndrome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800B71-3E48-C244-B3F9-4088FA1FFEC6}"/>
              </a:ext>
            </a:extLst>
          </p:cNvPr>
          <p:cNvSpPr txBox="1"/>
          <p:nvPr/>
        </p:nvSpPr>
        <p:spPr>
          <a:xfrm>
            <a:off x="457200" y="5105400"/>
            <a:ext cx="3206712" cy="12003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Down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Syndrome 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Trisomy 21 (3 copies of 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Chromosome 21)</a:t>
            </a:r>
          </a:p>
        </p:txBody>
      </p:sp>
      <p:pic>
        <p:nvPicPr>
          <p:cNvPr id="8" name="Picture 7" descr="Three Chromosome 21s" title="Karyotype of Down's Syndrome">
            <a:extLst>
              <a:ext uri="{FF2B5EF4-FFF2-40B4-BE49-F238E27FC236}">
                <a16:creationId xmlns:a16="http://schemas.microsoft.com/office/drawing/2014/main" id="{9E496777-FD0D-5D41-B193-189B454134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371600"/>
            <a:ext cx="3581400" cy="4558145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F50C1B2-91D9-674B-AD99-EE140FBF6EAA}"/>
              </a:ext>
            </a:extLst>
          </p:cNvPr>
          <p:cNvCxnSpPr/>
          <p:nvPr/>
        </p:nvCxnSpPr>
        <p:spPr>
          <a:xfrm flipV="1">
            <a:off x="4572000" y="5562600"/>
            <a:ext cx="1447800" cy="10668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30877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2">
            <a:extLst>
              <a:ext uri="{FF2B5EF4-FFF2-40B4-BE49-F238E27FC236}">
                <a16:creationId xmlns:a16="http://schemas.microsoft.com/office/drawing/2014/main" id="{E06D6CFE-16BB-C240-B6F1-C35202473F9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03238" y="0"/>
            <a:ext cx="8229600" cy="914400"/>
          </a:xfrm>
        </p:spPr>
        <p:txBody>
          <a:bodyPr/>
          <a:lstStyle/>
          <a:p>
            <a:pPr eaLnBrk="1" hangingPunct="1"/>
            <a:r>
              <a:rPr lang="en-US" altLang="en-US" sz="5400" b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Down Syndrome</a:t>
            </a:r>
          </a:p>
        </p:txBody>
      </p:sp>
      <p:sp>
        <p:nvSpPr>
          <p:cNvPr id="87042" name="Rectangle 3">
            <a:extLst>
              <a:ext uri="{FF2B5EF4-FFF2-40B4-BE49-F238E27FC236}">
                <a16:creationId xmlns:a16="http://schemas.microsoft.com/office/drawing/2014/main" id="{8730878A-6920-9D43-A7FA-645780C0F3F4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468602" y="914400"/>
            <a:ext cx="8229600" cy="5715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spcBef>
                <a:spcPts val="200"/>
              </a:spcBef>
            </a:pPr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Also called trisomy 21 – a condition of having 3 chromosomes instead of the normal 2 in the 21st position of the chromosome chain</a:t>
            </a:r>
          </a:p>
          <a:p>
            <a:pPr eaLnBrk="1" hangingPunct="1">
              <a:spcBef>
                <a:spcPts val="200"/>
              </a:spcBef>
            </a:pPr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Symptoms:</a:t>
            </a:r>
          </a:p>
          <a:p>
            <a:pPr lvl="1" eaLnBrk="1" hangingPunct="1">
              <a:spcBef>
                <a:spcPts val="200"/>
              </a:spcBef>
            </a:pPr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Mild to severe mental disability</a:t>
            </a:r>
          </a:p>
          <a:p>
            <a:pPr lvl="1" eaLnBrk="1" hangingPunct="1">
              <a:spcBef>
                <a:spcPts val="200"/>
              </a:spcBef>
            </a:pPr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Flat nasal bridge	Low-set ears</a:t>
            </a:r>
          </a:p>
          <a:p>
            <a:pPr lvl="1" eaLnBrk="1" hangingPunct="1">
              <a:spcBef>
                <a:spcPts val="200"/>
              </a:spcBef>
            </a:pPr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Slanted eyes		Epicanthus</a:t>
            </a:r>
          </a:p>
          <a:p>
            <a:pPr lvl="1" eaLnBrk="1" hangingPunct="1">
              <a:spcBef>
                <a:spcPts val="200"/>
              </a:spcBef>
            </a:pPr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Thick, protruding tongue</a:t>
            </a:r>
          </a:p>
          <a:p>
            <a:pPr lvl="1" eaLnBrk="1" hangingPunct="1">
              <a:spcBef>
                <a:spcPts val="200"/>
              </a:spcBef>
            </a:pPr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Abnormal extremities</a:t>
            </a:r>
          </a:p>
          <a:p>
            <a:pPr lvl="1" eaLnBrk="1" hangingPunct="1">
              <a:spcBef>
                <a:spcPts val="200"/>
              </a:spcBef>
            </a:pPr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Organ defects</a:t>
            </a:r>
          </a:p>
          <a:p>
            <a:pPr eaLnBrk="1" hangingPunct="1">
              <a:spcBef>
                <a:spcPts val="200"/>
              </a:spcBef>
            </a:pPr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Treatment:</a:t>
            </a:r>
          </a:p>
          <a:p>
            <a:pPr lvl="1" eaLnBrk="1" hangingPunct="1">
              <a:spcBef>
                <a:spcPts val="200"/>
              </a:spcBef>
            </a:pPr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Highly individualized to maximize mental and physical abilities</a:t>
            </a:r>
          </a:p>
          <a:p>
            <a:pPr lvl="1" eaLnBrk="1" hangingPunct="1">
              <a:spcBef>
                <a:spcPts val="200"/>
              </a:spcBef>
            </a:pPr>
            <a:endParaRPr lang="en-US" altLang="en-US" dirty="0">
              <a:latin typeface="Helvetica LT Std" pitchFamily="2" charset="0"/>
              <a:ea typeface="Times New Roman" panose="02020603050405020304" pitchFamily="18" charset="0"/>
            </a:endParaRPr>
          </a:p>
          <a:p>
            <a:pPr lvl="2" eaLnBrk="1" hangingPunct="1">
              <a:spcBef>
                <a:spcPts val="200"/>
              </a:spcBef>
            </a:pPr>
            <a:endParaRPr lang="en-US" altLang="en-US" dirty="0">
              <a:latin typeface="Helvetica LT Std" pitchFamily="2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267B6-7172-644E-B4B2-CE8FDED8B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b="1" dirty="0">
                <a:latin typeface="Calibri" panose="020F0502020204030204" pitchFamily="34" charset="0"/>
                <a:cs typeface="Calibri" panose="020F0502020204030204" pitchFamily="34" charset="0"/>
              </a:rPr>
              <a:t>Patau’s Syndrome</a:t>
            </a:r>
          </a:p>
        </p:txBody>
      </p:sp>
      <p:pic>
        <p:nvPicPr>
          <p:cNvPr id="3" name="Picture 2" title="Karotype of Patau Syndrome">
            <a:extLst>
              <a:ext uri="{FF2B5EF4-FFF2-40B4-BE49-F238E27FC236}">
                <a16:creationId xmlns:a16="http://schemas.microsoft.com/office/drawing/2014/main" id="{E11F0411-AB51-7246-A23F-058362EAC9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1600200"/>
            <a:ext cx="4938562" cy="3581400"/>
          </a:xfrm>
          <a:prstGeom prst="rect">
            <a:avLst/>
          </a:prstGeom>
        </p:spPr>
      </p:pic>
      <p:pic>
        <p:nvPicPr>
          <p:cNvPr id="4" name="Picture 3" title="Baby with Patau's Syndrome">
            <a:extLst>
              <a:ext uri="{FF2B5EF4-FFF2-40B4-BE49-F238E27FC236}">
                <a16:creationId xmlns:a16="http://schemas.microsoft.com/office/drawing/2014/main" id="{356A7607-6042-3341-ABCA-D685395E23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981200"/>
            <a:ext cx="2168113" cy="27932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0F1E203-2F21-BF4E-9280-A32EF136B702}"/>
              </a:ext>
            </a:extLst>
          </p:cNvPr>
          <p:cNvSpPr txBox="1"/>
          <p:nvPr/>
        </p:nvSpPr>
        <p:spPr>
          <a:xfrm>
            <a:off x="146088" y="5038635"/>
            <a:ext cx="3111621" cy="12003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Patau’s Syndrome 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Trisomy 13 (3 copies of 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Chromosome 13)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54BA233-B37B-AC44-9AC4-491363DF9180}"/>
              </a:ext>
            </a:extLst>
          </p:cNvPr>
          <p:cNvCxnSpPr>
            <a:cxnSpLocks/>
          </p:cNvCxnSpPr>
          <p:nvPr/>
        </p:nvCxnSpPr>
        <p:spPr>
          <a:xfrm flipH="1" flipV="1">
            <a:off x="4038600" y="4343400"/>
            <a:ext cx="533400" cy="22860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86565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2">
            <a:extLst>
              <a:ext uri="{FF2B5EF4-FFF2-40B4-BE49-F238E27FC236}">
                <a16:creationId xmlns:a16="http://schemas.microsoft.com/office/drawing/2014/main" id="{5A2C519F-FF97-1C4D-B296-526C098FCA3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pPr eaLnBrk="1" hangingPunct="1"/>
            <a:r>
              <a:rPr lang="en-US" altLang="en-US" b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Sex-Chromosome Abnormalities</a:t>
            </a:r>
          </a:p>
        </p:txBody>
      </p:sp>
      <p:sp>
        <p:nvSpPr>
          <p:cNvPr id="78850" name="Rectangle 3">
            <a:extLst>
              <a:ext uri="{FF2B5EF4-FFF2-40B4-BE49-F238E27FC236}">
                <a16:creationId xmlns:a16="http://schemas.microsoft.com/office/drawing/2014/main" id="{7D5790CD-2E9F-0C4A-85A9-DBD588A1F662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436418" y="1143000"/>
            <a:ext cx="8229600" cy="51054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en-US" altLang="en-US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Klinefelter</a:t>
            </a:r>
            <a:r>
              <a:rPr lang="ja-JP" altLang="en-US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’</a:t>
            </a:r>
            <a:r>
              <a:rPr lang="en-US" altLang="ja-JP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s syndrome</a:t>
            </a:r>
          </a:p>
          <a:p>
            <a:pPr lvl="1" eaLnBrk="1" hangingPunct="1">
              <a:spcBef>
                <a:spcPts val="200"/>
              </a:spcBef>
            </a:pPr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Affects males; do not develop secondary sex characteristics</a:t>
            </a:r>
          </a:p>
          <a:p>
            <a:pPr lvl="1" eaLnBrk="1" hangingPunct="1">
              <a:spcBef>
                <a:spcPts val="200"/>
              </a:spcBef>
            </a:pPr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Cause:</a:t>
            </a:r>
          </a:p>
          <a:p>
            <a:pPr lvl="2" eaLnBrk="1" hangingPunct="1">
              <a:spcBef>
                <a:spcPts val="200"/>
              </a:spcBef>
            </a:pPr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Chromosomal disorder</a:t>
            </a:r>
          </a:p>
          <a:p>
            <a:pPr lvl="2" eaLnBrk="1" hangingPunct="1">
              <a:spcBef>
                <a:spcPts val="200"/>
              </a:spcBef>
            </a:pPr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Affected males have extra X chromosome</a:t>
            </a:r>
          </a:p>
          <a:p>
            <a:pPr lvl="1" eaLnBrk="1" hangingPunct="1">
              <a:spcBef>
                <a:spcPts val="200"/>
              </a:spcBef>
            </a:pPr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Symptoms:</a:t>
            </a:r>
          </a:p>
          <a:p>
            <a:pPr lvl="2" eaLnBrk="1" hangingPunct="1">
              <a:spcBef>
                <a:spcPts val="200"/>
              </a:spcBef>
            </a:pPr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Not diagnosed until puberty due to abnormal male sexual development</a:t>
            </a:r>
          </a:p>
          <a:p>
            <a:pPr lvl="2" eaLnBrk="1" hangingPunct="1">
              <a:spcBef>
                <a:spcPts val="200"/>
              </a:spcBef>
            </a:pPr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Sterility, abnormally small penis and testes</a:t>
            </a:r>
          </a:p>
          <a:p>
            <a:pPr lvl="2" eaLnBrk="1" hangingPunct="1">
              <a:spcBef>
                <a:spcPts val="200"/>
              </a:spcBef>
            </a:pPr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General appearance of a eunuch – tall, slender body and long legs</a:t>
            </a:r>
          </a:p>
          <a:p>
            <a:pPr lvl="1" eaLnBrk="1" hangingPunct="1">
              <a:spcBef>
                <a:spcPts val="200"/>
              </a:spcBef>
            </a:pPr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Treatment:</a:t>
            </a:r>
          </a:p>
          <a:p>
            <a:pPr lvl="2" eaLnBrk="1" hangingPunct="1">
              <a:spcBef>
                <a:spcPts val="200"/>
              </a:spcBef>
            </a:pPr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Testosterone treatment and psychological counseling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2">
            <a:extLst>
              <a:ext uri="{FF2B5EF4-FFF2-40B4-BE49-F238E27FC236}">
                <a16:creationId xmlns:a16="http://schemas.microsoft.com/office/drawing/2014/main" id="{6EC6295F-DE59-9A40-8830-45EC0C5321A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92125" y="76200"/>
            <a:ext cx="8229600" cy="914400"/>
          </a:xfrm>
        </p:spPr>
        <p:txBody>
          <a:bodyPr/>
          <a:lstStyle/>
          <a:p>
            <a:pPr eaLnBrk="1" hangingPunct="1"/>
            <a:r>
              <a:rPr lang="en-US" altLang="en-US" b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Sex Chromosome Abnormalities</a:t>
            </a:r>
          </a:p>
        </p:txBody>
      </p:sp>
      <p:sp>
        <p:nvSpPr>
          <p:cNvPr id="76802" name="Rectangle 3">
            <a:extLst>
              <a:ext uri="{FF2B5EF4-FFF2-40B4-BE49-F238E27FC236}">
                <a16:creationId xmlns:a16="http://schemas.microsoft.com/office/drawing/2014/main" id="{87AF3FB1-E942-6341-B366-2D14F1AA7351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228600" y="914400"/>
            <a:ext cx="8632825" cy="48768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spcBef>
                <a:spcPts val="300"/>
              </a:spcBef>
            </a:pPr>
            <a:r>
              <a:rPr lang="en-US" altLang="en-US" sz="36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Turner</a:t>
            </a:r>
            <a:r>
              <a:rPr lang="ja-JP" altLang="en-US" sz="360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’</a:t>
            </a:r>
            <a:r>
              <a:rPr lang="en-US" altLang="ja-JP" sz="36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s syndrome</a:t>
            </a:r>
          </a:p>
          <a:p>
            <a:pPr lvl="1" eaLnBrk="1" hangingPunct="1">
              <a:spcBef>
                <a:spcPts val="300"/>
              </a:spcBef>
            </a:pPr>
            <a:r>
              <a:rPr lang="en-US" alt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Affects females; ovaries are abnormal or absent</a:t>
            </a:r>
          </a:p>
          <a:p>
            <a:pPr lvl="1" eaLnBrk="1" hangingPunct="1">
              <a:spcBef>
                <a:spcPts val="300"/>
              </a:spcBef>
            </a:pPr>
            <a:r>
              <a:rPr lang="en-US" alt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Cause:</a:t>
            </a:r>
          </a:p>
          <a:p>
            <a:pPr lvl="2" eaLnBrk="1" hangingPunct="1">
              <a:spcBef>
                <a:spcPts val="300"/>
              </a:spcBef>
            </a:pPr>
            <a:r>
              <a:rPr lang="en-US" altLang="en-US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Chromosomal disorder</a:t>
            </a:r>
          </a:p>
          <a:p>
            <a:pPr lvl="2" eaLnBrk="1" hangingPunct="1">
              <a:spcBef>
                <a:spcPts val="300"/>
              </a:spcBef>
            </a:pPr>
            <a:r>
              <a:rPr lang="en-US" altLang="en-US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Females have only one X chromosome</a:t>
            </a:r>
          </a:p>
          <a:p>
            <a:pPr lvl="3" eaLnBrk="1" hangingPunct="1">
              <a:spcBef>
                <a:spcPts val="300"/>
              </a:spcBef>
            </a:pPr>
            <a:r>
              <a:rPr lang="en-US" altLang="en-US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Rather than two XX chromosomes</a:t>
            </a:r>
          </a:p>
          <a:p>
            <a:pPr lvl="1" eaLnBrk="1" hangingPunct="1">
              <a:spcBef>
                <a:spcPts val="300"/>
              </a:spcBef>
            </a:pPr>
            <a:r>
              <a:rPr lang="en-US" alt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Symptoms:</a:t>
            </a:r>
          </a:p>
          <a:p>
            <a:pPr lvl="2" eaLnBrk="1" hangingPunct="1">
              <a:spcBef>
                <a:spcPts val="300"/>
              </a:spcBef>
            </a:pPr>
            <a:r>
              <a:rPr lang="en-US" altLang="en-US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Failure to develop normal secondary sex characteristics</a:t>
            </a:r>
          </a:p>
          <a:p>
            <a:pPr lvl="1" eaLnBrk="1" hangingPunct="1">
              <a:spcBef>
                <a:spcPts val="300"/>
              </a:spcBef>
            </a:pPr>
            <a:r>
              <a:rPr lang="en-US" alt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Treatment:</a:t>
            </a:r>
          </a:p>
          <a:p>
            <a:pPr lvl="2" eaLnBrk="1" hangingPunct="1">
              <a:spcBef>
                <a:spcPts val="300"/>
              </a:spcBef>
            </a:pPr>
            <a:r>
              <a:rPr lang="en-US" altLang="en-US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Reduce growth with hormones and estrogen therapy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>
            <a:extLst>
              <a:ext uri="{FF2B5EF4-FFF2-40B4-BE49-F238E27FC236}">
                <a16:creationId xmlns:a16="http://schemas.microsoft.com/office/drawing/2014/main" id="{ED3B223A-4891-C141-94D1-A7A7C937902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34636"/>
            <a:ext cx="8229600" cy="914400"/>
          </a:xfrm>
        </p:spPr>
        <p:txBody>
          <a:bodyPr/>
          <a:lstStyle/>
          <a:p>
            <a:pPr eaLnBrk="1" hangingPunct="1"/>
            <a:r>
              <a:rPr lang="en-US" altLang="en-US" b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Basic Genetics:  Human Genes</a:t>
            </a:r>
          </a:p>
        </p:txBody>
      </p:sp>
      <p:sp>
        <p:nvSpPr>
          <p:cNvPr id="14338" name="Rectangle 3">
            <a:extLst>
              <a:ext uri="{FF2B5EF4-FFF2-40B4-BE49-F238E27FC236}">
                <a16:creationId xmlns:a16="http://schemas.microsoft.com/office/drawing/2014/main" id="{179EC382-5176-9842-BD90-ECE72CD886EB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450273" y="4038600"/>
            <a:ext cx="8336741" cy="25908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en-US" altLang="en-US" sz="24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Each gene in an allele can be dominant or recessive</a:t>
            </a:r>
          </a:p>
          <a:p>
            <a:pPr eaLnBrk="1" hangingPunct="1"/>
            <a:r>
              <a:rPr lang="en-US" altLang="en-US" sz="24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Alleles are just a different version of a gene</a:t>
            </a:r>
          </a:p>
          <a:p>
            <a:pPr eaLnBrk="1" hangingPunct="1"/>
            <a:r>
              <a:rPr lang="en-US" altLang="en-US" sz="24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Homozygous – matched alleles such as YY or GG </a:t>
            </a:r>
          </a:p>
          <a:p>
            <a:pPr eaLnBrk="1" hangingPunct="1"/>
            <a:r>
              <a:rPr lang="en-US" altLang="en-US" sz="24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Heterozygous – unmatched alleles such as YG</a:t>
            </a:r>
          </a:p>
          <a:p>
            <a:pPr eaLnBrk="1" hangingPunct="1"/>
            <a:r>
              <a:rPr lang="en-US" altLang="en-US" sz="24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So in this case each child gets Y gene from one parent and G gene from the other parent</a:t>
            </a:r>
          </a:p>
        </p:txBody>
      </p:sp>
      <p:pic>
        <p:nvPicPr>
          <p:cNvPr id="8" name="Picture 7" descr="Mathmatical represenation of genetic inheritance of a two different versios (alleles) of a gene." title="Punnett Square">
            <a:extLst>
              <a:ext uri="{FF2B5EF4-FFF2-40B4-BE49-F238E27FC236}">
                <a16:creationId xmlns:a16="http://schemas.microsoft.com/office/drawing/2014/main" id="{3891ABB7-80A7-C24F-A18B-BF52FDF68A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235" y="949036"/>
            <a:ext cx="8142779" cy="2632364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>
            <a:extLst>
              <a:ext uri="{FF2B5EF4-FFF2-40B4-BE49-F238E27FC236}">
                <a16:creationId xmlns:a16="http://schemas.microsoft.com/office/drawing/2014/main" id="{4F62FC23-8C72-7D48-A842-4A89C9835026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228600" y="0"/>
            <a:ext cx="8686800" cy="67056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indent="0" eaLnBrk="1" hangingPunct="1">
              <a:buNone/>
            </a:pPr>
            <a:r>
              <a:rPr lang="en-US" altLang="en-US" sz="28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Genetic disorders are passed to offspring in </a:t>
            </a:r>
            <a:r>
              <a:rPr lang="en-US" altLang="en-US" sz="2800" b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four</a:t>
            </a:r>
            <a:r>
              <a:rPr lang="en-US" altLang="en-US" sz="28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ways:</a:t>
            </a:r>
          </a:p>
          <a:p>
            <a:pPr marL="971550" lvl="1" indent="-514350" eaLnBrk="1" hangingPunct="1">
              <a:buFont typeface="+mj-lt"/>
              <a:buAutoNum type="arabicPeriod"/>
            </a:pPr>
            <a:r>
              <a:rPr lang="en-US" altLang="en-US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Autosomal dominant</a:t>
            </a:r>
          </a:p>
          <a:p>
            <a:pPr marL="1371600" lvl="2" indent="-514350" eaLnBrk="1" hangingPunct="1"/>
            <a:r>
              <a:rPr lang="en-US" altLang="en-US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Only need one copy from a parent</a:t>
            </a:r>
          </a:p>
          <a:p>
            <a:pPr marL="1371600" lvl="2" indent="-514350" eaLnBrk="1" hangingPunct="1"/>
            <a:endParaRPr lang="en-US" altLang="en-US" sz="28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971550" lvl="1" indent="-514350" eaLnBrk="1" hangingPunct="1">
              <a:buFont typeface="+mj-lt"/>
              <a:buAutoNum type="arabicPeriod"/>
            </a:pPr>
            <a:r>
              <a:rPr lang="en-US" altLang="en-US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Autosomal recessive</a:t>
            </a:r>
          </a:p>
          <a:p>
            <a:pPr marL="1371600" lvl="2" indent="-514350" eaLnBrk="1" hangingPunct="1"/>
            <a:r>
              <a:rPr lang="en-US" altLang="en-US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Need a copy from mother and father</a:t>
            </a:r>
          </a:p>
          <a:p>
            <a:pPr marL="1371600" lvl="2" indent="-514350" eaLnBrk="1" hangingPunct="1"/>
            <a:endParaRPr lang="en-US" altLang="en-US" sz="28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971550" lvl="1" indent="-514350" eaLnBrk="1" hangingPunct="1">
              <a:buFont typeface="+mj-lt"/>
              <a:buAutoNum type="arabicPeriod"/>
            </a:pPr>
            <a:r>
              <a:rPr lang="en-US" altLang="en-US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Sex-linked recessive</a:t>
            </a:r>
          </a:p>
          <a:p>
            <a:pPr marL="1371600" lvl="2" indent="-514350" eaLnBrk="1" hangingPunct="1"/>
            <a:r>
              <a:rPr lang="en-US" altLang="en-US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Gene mutation located on the X chromosome</a:t>
            </a:r>
          </a:p>
          <a:p>
            <a:pPr marL="1371600" lvl="2" indent="-514350" eaLnBrk="1" hangingPunct="1"/>
            <a:r>
              <a:rPr lang="en-US" altLang="en-US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Can get gene from mother or father (males get it from mother)</a:t>
            </a:r>
          </a:p>
          <a:p>
            <a:pPr marL="971550" lvl="1" indent="-514350" eaLnBrk="1" hangingPunct="1">
              <a:buFont typeface="+mj-lt"/>
              <a:buAutoNum type="arabicPeriod"/>
            </a:pPr>
            <a:endParaRPr lang="en-US" altLang="en-US" sz="28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971550" lvl="1" indent="-514350" eaLnBrk="1" hangingPunct="1">
              <a:buFont typeface="+mj-lt"/>
              <a:buAutoNum type="arabicPeriod"/>
            </a:pPr>
            <a:r>
              <a:rPr lang="en-US" altLang="en-US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Complex genetic disorders</a:t>
            </a:r>
          </a:p>
          <a:p>
            <a:pPr marL="1371600" lvl="2" indent="-514350" eaLnBrk="1" hangingPunct="1"/>
            <a:r>
              <a:rPr lang="en-US" altLang="en-US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Multiple genetic factors lead to disease or disorder</a:t>
            </a:r>
          </a:p>
          <a:p>
            <a:pPr lvl="1" eaLnBrk="1" hangingPunct="1"/>
            <a:endParaRPr lang="en-US" altLang="en-US" sz="28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2628A-0A12-AE4B-8418-EB800FA66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914400"/>
          </a:xfrm>
        </p:spPr>
        <p:txBody>
          <a:bodyPr/>
          <a:lstStyle/>
          <a:p>
            <a:r>
              <a:rPr lang="en-US" sz="6000" b="1" dirty="0">
                <a:latin typeface="Calibri" panose="020F0502020204030204" pitchFamily="34" charset="0"/>
                <a:cs typeface="Calibri" panose="020F0502020204030204" pitchFamily="34" charset="0"/>
              </a:rPr>
              <a:t>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3A3266-BB7A-C146-B292-5891014858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6388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Define the terminology common to genetic and developmental disorders. 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Identify the important signs and symptoms associated with genetic and developmental disorders.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Describe the common diagnostics used to determine the type and cause of genetic or developmental disorders.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Gain knowledge of some common genetic </a:t>
            </a: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and developmental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disorders.</a:t>
            </a:r>
          </a:p>
        </p:txBody>
      </p:sp>
    </p:spTree>
    <p:extLst>
      <p:ext uri="{BB962C8B-B14F-4D97-AF65-F5344CB8AC3E}">
        <p14:creationId xmlns:p14="http://schemas.microsoft.com/office/powerpoint/2010/main" val="34667603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41564"/>
            <a:ext cx="8229600" cy="914400"/>
          </a:xfrm>
          <a:noFill/>
          <a:ln>
            <a:noFill/>
          </a:ln>
          <a:effectLst/>
        </p:spPr>
        <p:txBody>
          <a:bodyPr>
            <a:normAutofit/>
          </a:bodyPr>
          <a:lstStyle/>
          <a:p>
            <a:pPr eaLnBrk="1" hangingPunct="1"/>
            <a:r>
              <a:rPr lang="en-US" sz="4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Pedigree Analysis 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243AD2D-AF00-854E-A9FB-6F4A4A36E5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5715000"/>
            <a:ext cx="8229600" cy="1050196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Pedigrees are used to map and follow mutations in families</a:t>
            </a:r>
          </a:p>
        </p:txBody>
      </p:sp>
      <p:pic>
        <p:nvPicPr>
          <p:cNvPr id="65543" name="Picture 7" title="Key of Pedigree Symbo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1" y="955964"/>
            <a:ext cx="7086600" cy="45692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66626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har2526X_02_22">
            <a:extLst>
              <a:ext uri="{FF2B5EF4-FFF2-40B4-BE49-F238E27FC236}">
                <a16:creationId xmlns:a16="http://schemas.microsoft.com/office/drawing/2014/main" id="{B4CC327D-A0EC-F445-9715-B742F4624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2" y="1216025"/>
            <a:ext cx="7953375" cy="514032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7798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39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763000" cy="914400"/>
          </a:xfrm>
        </p:spPr>
        <p:txBody>
          <a:bodyPr>
            <a:noAutofit/>
          </a:bodyPr>
          <a:lstStyle/>
          <a:p>
            <a:r>
              <a:rPr lang="en-US" sz="36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Human Genetic Diseases:  Some specific examples</a:t>
            </a:r>
          </a:p>
        </p:txBody>
      </p:sp>
      <p:sp>
        <p:nvSpPr>
          <p:cNvPr id="57139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524000"/>
            <a:ext cx="8229600" cy="4525963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Huntington Disease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– dominant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Cystic Fibrosis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- recessive</a:t>
            </a:r>
          </a:p>
          <a:p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Tay-Sach’s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Disease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– recessive</a:t>
            </a:r>
          </a:p>
          <a:p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Sickle-Cell Anemia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– recessive </a:t>
            </a:r>
          </a:p>
          <a:p>
            <a:pPr>
              <a:buNone/>
            </a:pP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3119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>
            <a:extLst>
              <a:ext uri="{FF2B5EF4-FFF2-40B4-BE49-F238E27FC236}">
                <a16:creationId xmlns:a16="http://schemas.microsoft.com/office/drawing/2014/main" id="{810B5568-2B77-F44A-ADFF-7263349CAC7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Dominant Genetic Disorder</a:t>
            </a:r>
          </a:p>
        </p:txBody>
      </p:sp>
      <p:sp>
        <p:nvSpPr>
          <p:cNvPr id="40962" name="Content Placeholder 2">
            <a:extLst>
              <a:ext uri="{FF2B5EF4-FFF2-40B4-BE49-F238E27FC236}">
                <a16:creationId xmlns:a16="http://schemas.microsoft.com/office/drawing/2014/main" id="{9A2A063F-D6A2-374C-BFBC-CAD237B3A2D0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457200" y="762000"/>
            <a:ext cx="8229600" cy="57912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en-US" altLang="en-US" sz="3600" b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Huntington</a:t>
            </a:r>
            <a:r>
              <a:rPr lang="ja-JP" altLang="en-US" sz="3600" b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’</a:t>
            </a:r>
            <a:r>
              <a:rPr lang="en-US" altLang="ja-JP" sz="3600" b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s disease	</a:t>
            </a:r>
          </a:p>
          <a:p>
            <a:pPr lvl="1" eaLnBrk="1" hangingPunct="1"/>
            <a:r>
              <a:rPr lang="en-US" alt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Genetic defect of chromosome 4</a:t>
            </a:r>
          </a:p>
          <a:p>
            <a:pPr lvl="1" eaLnBrk="1" hangingPunct="1"/>
            <a:r>
              <a:rPr lang="en-US" alt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Cause:</a:t>
            </a:r>
          </a:p>
          <a:p>
            <a:pPr lvl="2" eaLnBrk="1" hangingPunct="1"/>
            <a:r>
              <a:rPr lang="en-US" altLang="en-US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Genetic – if one parent has disorder, 50% chance in offspring</a:t>
            </a:r>
          </a:p>
          <a:p>
            <a:pPr lvl="1" eaLnBrk="1" hangingPunct="1"/>
            <a:r>
              <a:rPr lang="en-US" alt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Symptoms:</a:t>
            </a:r>
          </a:p>
          <a:p>
            <a:pPr lvl="2" eaLnBrk="1" hangingPunct="1"/>
            <a:r>
              <a:rPr lang="en-US" altLang="en-US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Behavioral changes</a:t>
            </a:r>
          </a:p>
          <a:p>
            <a:pPr lvl="2" eaLnBrk="1" hangingPunct="1"/>
            <a:r>
              <a:rPr lang="en-US" altLang="en-US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Unsteady gait</a:t>
            </a:r>
          </a:p>
          <a:p>
            <a:pPr lvl="2" eaLnBrk="1" hangingPunct="1"/>
            <a:r>
              <a:rPr lang="en-US" altLang="en-US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Increasing dementia</a:t>
            </a:r>
          </a:p>
          <a:p>
            <a:pPr lvl="1" eaLnBrk="1" hangingPunct="1"/>
            <a:r>
              <a:rPr lang="en-US" alt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Treatment:</a:t>
            </a:r>
          </a:p>
          <a:p>
            <a:pPr lvl="2" eaLnBrk="1" hangingPunct="1"/>
            <a:r>
              <a:rPr lang="en-US" altLang="en-US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No cure</a:t>
            </a:r>
          </a:p>
          <a:p>
            <a:pPr lvl="2" eaLnBrk="1" hangingPunct="1"/>
            <a:r>
              <a:rPr lang="en-US" altLang="en-US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Medications reduce symptoms</a:t>
            </a:r>
          </a:p>
          <a:p>
            <a:pPr lvl="2" eaLnBrk="1" hangingPunct="1">
              <a:buFontTx/>
              <a:buNone/>
            </a:pPr>
            <a:endParaRPr lang="en-US" altLang="en-US" sz="24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2" eaLnBrk="1" hangingPunct="1">
              <a:buFontTx/>
              <a:buNone/>
            </a:pPr>
            <a:endParaRPr lang="en-US" altLang="en-US" sz="24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 eaLnBrk="1" hangingPunct="1">
              <a:buFontTx/>
              <a:buNone/>
            </a:pPr>
            <a:endParaRPr lang="en-US" altLang="en-US" sz="28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EDDE514-4FE8-5543-BCE8-E76447D04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Pedigree for Huntington’s Disease: Dominant Genetic Disorder</a:t>
            </a:r>
          </a:p>
        </p:txBody>
      </p:sp>
      <p:sp>
        <p:nvSpPr>
          <p:cNvPr id="66565" name="Content Placeholder 4"/>
          <p:cNvSpPr>
            <a:spLocks noGrp="1"/>
          </p:cNvSpPr>
          <p:nvPr>
            <p:ph idx="1"/>
          </p:nvPr>
        </p:nvSpPr>
        <p:spPr>
          <a:xfrm>
            <a:off x="457200" y="6096889"/>
            <a:ext cx="8229600" cy="532509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2000" dirty="0">
                <a:latin typeface="Helvetica" charset="0"/>
                <a:ea typeface="ＭＳ Ｐゴシック" charset="0"/>
                <a:cs typeface="Helvetica" charset="0"/>
              </a:rPr>
              <a:t>Presence of Huntington’s Disease Tends to not skip generations. Why? </a:t>
            </a:r>
          </a:p>
          <a:p>
            <a:pPr eaLnBrk="1" hangingPunct="1">
              <a:buFont typeface="Arial" charset="0"/>
              <a:buNone/>
            </a:pPr>
            <a:endParaRPr lang="en-US" sz="2000" dirty="0">
              <a:latin typeface="Helvetica" charset="0"/>
              <a:ea typeface="ＭＳ Ｐゴシック" charset="0"/>
              <a:cs typeface="Helvetica" charset="0"/>
            </a:endParaRPr>
          </a:p>
        </p:txBody>
      </p:sp>
      <p:pic>
        <p:nvPicPr>
          <p:cNvPr id="66568" name="Picture 8" title="Pedigree of Dominant Genetic Mut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067689"/>
            <a:ext cx="7772400" cy="4875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D6756E4-8EAC-5445-84C8-A482AEAE592F}"/>
              </a:ext>
            </a:extLst>
          </p:cNvPr>
          <p:cNvSpPr txBox="1"/>
          <p:nvPr/>
        </p:nvSpPr>
        <p:spPr>
          <a:xfrm>
            <a:off x="4300130" y="1371600"/>
            <a:ext cx="543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27D416-49EB-C14E-A977-F1BD9A19EC29}"/>
              </a:ext>
            </a:extLst>
          </p:cNvPr>
          <p:cNvSpPr txBox="1"/>
          <p:nvPr/>
        </p:nvSpPr>
        <p:spPr>
          <a:xfrm>
            <a:off x="6009461" y="1414950"/>
            <a:ext cx="543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8D698AC-07D4-7747-8CD1-7E86305A1F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2286000"/>
            <a:ext cx="596900" cy="4953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C902B1-F13B-5E44-90BF-0E0DC15744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9461" y="2286000"/>
            <a:ext cx="5969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3131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5492" name="Picture 4" descr="Most people develop Huntington's after reproductive age.&#10;" title="Graph of Huntington'sdisease"/>
          <p:cNvPicPr>
            <a:picLocks noChangeAspect="1" noChangeArrowheads="1"/>
          </p:cNvPicPr>
          <p:nvPr/>
        </p:nvPicPr>
        <p:blipFill>
          <a:blip r:embed="rId2"/>
          <a:srcRect t="2499"/>
          <a:stretch>
            <a:fillRect/>
          </a:stretch>
        </p:blipFill>
        <p:spPr bwMode="auto">
          <a:xfrm>
            <a:off x="914400" y="70139"/>
            <a:ext cx="7315200" cy="5349875"/>
          </a:xfrm>
          <a:prstGeom prst="rect">
            <a:avLst/>
          </a:prstGeom>
          <a:noFill/>
        </p:spPr>
      </p:pic>
      <p:sp>
        <p:nvSpPr>
          <p:cNvPr id="575495" name="Rectangle 7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" y="5638800"/>
            <a:ext cx="8229600" cy="10668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Dominant mutation (only need one mutant copy)</a:t>
            </a:r>
          </a:p>
          <a:p>
            <a:pPr>
              <a:lnSpc>
                <a:spcPct val="80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Has persist in population because afflicted people die after reproductive age</a:t>
            </a:r>
          </a:p>
        </p:txBody>
      </p:sp>
    </p:spTree>
    <p:extLst>
      <p:ext uri="{BB962C8B-B14F-4D97-AF65-F5344CB8AC3E}">
        <p14:creationId xmlns:p14="http://schemas.microsoft.com/office/powerpoint/2010/main" val="18901880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2A777-FB89-9D45-8290-0A5907CA5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Common Recessive Diseases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457200" y="1524000"/>
          <a:ext cx="8229600" cy="4486275"/>
        </p:xfrm>
        <a:graphic>
          <a:graphicData uri="http://schemas.openxmlformats.org/drawingml/2006/table">
            <a:tbl>
              <a:tblPr/>
              <a:tblGrid>
                <a:gridCol w="24558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655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082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 pitchFamily="22" charset="0"/>
                          <a:ea typeface="Helvetica" pitchFamily="22" charset="0"/>
                          <a:cs typeface="Helvetica" pitchFamily="22" charset="0"/>
                        </a:rPr>
                        <a:t>Disease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 pitchFamily="22" charset="0"/>
                          <a:ea typeface="Helvetica" pitchFamily="22" charset="0"/>
                          <a:cs typeface="Helvetica" pitchFamily="22" charset="0"/>
                        </a:rPr>
                        <a:t>Effect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 pitchFamily="22" charset="0"/>
                          <a:ea typeface="Helvetica" pitchFamily="22" charset="0"/>
                          <a:cs typeface="Helvetica" pitchFamily="22" charset="0"/>
                        </a:rPr>
                        <a:t>Incidence of Disease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22" charset="0"/>
                          <a:ea typeface="Helvetica" pitchFamily="22" charset="0"/>
                          <a:cs typeface="Helvetica" pitchFamily="22" charset="0"/>
                        </a:rPr>
                        <a:t>Thallassemia (chromosome 16 or 11)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22" charset="0"/>
                          <a:ea typeface="Helvetica" pitchFamily="22" charset="0"/>
                          <a:cs typeface="Helvetica" pitchFamily="22" charset="0"/>
                        </a:rPr>
                        <a:t>Reduced amounts of hemoglobin; anemia, bone, and spleen enlargement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22" charset="0"/>
                          <a:ea typeface="Helvetica" pitchFamily="22" charset="0"/>
                          <a:cs typeface="Helvetica" pitchFamily="22" charset="0"/>
                        </a:rPr>
                        <a:t>1/10 in parts of Italy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22" charset="0"/>
                          <a:ea typeface="Helvetica" pitchFamily="22" charset="0"/>
                          <a:cs typeface="Helvetica" pitchFamily="22" charset="0"/>
                        </a:rPr>
                        <a:t>Sickle-cell anemia (chromosome 11)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22" charset="0"/>
                          <a:ea typeface="Helvetica" pitchFamily="22" charset="0"/>
                          <a:cs typeface="Helvetica" pitchFamily="22" charset="0"/>
                        </a:rPr>
                        <a:t>Abnormal hemoglobin; sickle-shaped red cells, anemia, blocked circulation; increased resistance to malaria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22" charset="0"/>
                          <a:ea typeface="Helvetica" pitchFamily="22" charset="0"/>
                          <a:cs typeface="Helvetica" pitchFamily="22" charset="0"/>
                        </a:rPr>
                        <a:t>1/625 African-Americans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22" charset="0"/>
                          <a:ea typeface="Helvetica" pitchFamily="22" charset="0"/>
                          <a:cs typeface="Helvetica" pitchFamily="22" charset="0"/>
                        </a:rPr>
                        <a:t>Cystic fibrosis (chromosome 7)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22" charset="0"/>
                          <a:ea typeface="Helvetica" pitchFamily="22" charset="0"/>
                          <a:cs typeface="Helvetica" pitchFamily="22" charset="0"/>
                        </a:rPr>
                        <a:t>Defective cell membrane protein; excessive mucus production; digestive and respiratory failure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22" charset="0"/>
                          <a:ea typeface="Helvetica" pitchFamily="22" charset="0"/>
                          <a:cs typeface="Helvetica" pitchFamily="22" charset="0"/>
                        </a:rPr>
                        <a:t>1/2000 Caucasians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22" charset="0"/>
                          <a:ea typeface="Helvetica" pitchFamily="22" charset="0"/>
                          <a:cs typeface="Helvetica" pitchFamily="22" charset="0"/>
                        </a:rPr>
                        <a:t>Tay-Sachs disease (chromosome 15)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22" charset="0"/>
                          <a:ea typeface="Helvetica" pitchFamily="22" charset="0"/>
                          <a:cs typeface="Helvetica" pitchFamily="22" charset="0"/>
                        </a:rPr>
                        <a:t>Missing enzyme; buildup of fatty deposit in brain; buildup disrupts mental development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22" charset="0"/>
                          <a:ea typeface="Helvetica" pitchFamily="22" charset="0"/>
                          <a:cs typeface="Helvetica" pitchFamily="22" charset="0"/>
                        </a:rPr>
                        <a:t>1/3000 Eastern European Jews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22" charset="0"/>
                          <a:ea typeface="Helvetica" pitchFamily="22" charset="0"/>
                          <a:cs typeface="Helvetica" pitchFamily="22" charset="0"/>
                        </a:rPr>
                        <a:t>Phenylketonuria (PKU) (chromosome 12)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22" charset="0"/>
                          <a:ea typeface="Helvetica" pitchFamily="22" charset="0"/>
                          <a:cs typeface="Helvetica" pitchFamily="22" charset="0"/>
                        </a:rPr>
                        <a:t>Missing enzyme; mental deficiency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22" charset="0"/>
                          <a:ea typeface="Helvetica" pitchFamily="22" charset="0"/>
                          <a:cs typeface="Helvetica" pitchFamily="22" charset="0"/>
                        </a:rPr>
                        <a:t>1/10,000 Caucasians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0451" name="TextBox 5"/>
          <p:cNvSpPr txBox="1">
            <a:spLocks noChangeArrowheads="1"/>
          </p:cNvSpPr>
          <p:nvPr/>
        </p:nvSpPr>
        <p:spPr bwMode="auto">
          <a:xfrm>
            <a:off x="7856538" y="5988050"/>
            <a:ext cx="912812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latin typeface="Helvetica" charset="0"/>
              </a:rPr>
              <a:t>Table 2.1</a:t>
            </a:r>
          </a:p>
        </p:txBody>
      </p:sp>
    </p:spTree>
    <p:extLst>
      <p:ext uri="{BB962C8B-B14F-4D97-AF65-F5344CB8AC3E}">
        <p14:creationId xmlns:p14="http://schemas.microsoft.com/office/powerpoint/2010/main" val="31764942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156107"/>
            <a:ext cx="8229600" cy="1143000"/>
          </a:xfrm>
        </p:spPr>
        <p:txBody>
          <a:bodyPr/>
          <a:lstStyle/>
          <a:p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Recessive Genetic Disorders</a:t>
            </a:r>
          </a:p>
        </p:txBody>
      </p:sp>
      <p:pic>
        <p:nvPicPr>
          <p:cNvPr id="5" name="Picture 8" title="Recessive Genetic Disease Pedigree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515"/>
          <a:stretch/>
        </p:blipFill>
        <p:spPr bwMode="auto">
          <a:xfrm>
            <a:off x="2095500" y="1066800"/>
            <a:ext cx="4953000" cy="556868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E378C40-370F-1148-A959-C48D479F5D85}"/>
              </a:ext>
            </a:extLst>
          </p:cNvPr>
          <p:cNvSpPr/>
          <p:nvPr/>
        </p:nvSpPr>
        <p:spPr>
          <a:xfrm>
            <a:off x="6629400" y="3657600"/>
            <a:ext cx="419100" cy="2362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E209C2-D20F-EB4E-8F22-45F3608F8956}"/>
              </a:ext>
            </a:extLst>
          </p:cNvPr>
          <p:cNvSpPr txBox="1"/>
          <p:nvPr/>
        </p:nvSpPr>
        <p:spPr>
          <a:xfrm>
            <a:off x="4028261" y="4050268"/>
            <a:ext cx="543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7DE60D-4CD5-2E43-BD81-AC93CDF677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0" y="3987284"/>
            <a:ext cx="596900" cy="4953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DD89CAF-52F8-B447-B71E-B8CA426D7FD6}"/>
              </a:ext>
            </a:extLst>
          </p:cNvPr>
          <p:cNvSpPr txBox="1"/>
          <p:nvPr/>
        </p:nvSpPr>
        <p:spPr>
          <a:xfrm>
            <a:off x="5095061" y="4800600"/>
            <a:ext cx="543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9E1E18-AAFC-C648-87A6-F5BAFFEA33C9}"/>
              </a:ext>
            </a:extLst>
          </p:cNvPr>
          <p:cNvSpPr txBox="1"/>
          <p:nvPr/>
        </p:nvSpPr>
        <p:spPr>
          <a:xfrm>
            <a:off x="3113861" y="5638800"/>
            <a:ext cx="543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aa</a:t>
            </a:r>
          </a:p>
        </p:txBody>
      </p:sp>
    </p:spTree>
    <p:extLst>
      <p:ext uri="{BB962C8B-B14F-4D97-AF65-F5344CB8AC3E}">
        <p14:creationId xmlns:p14="http://schemas.microsoft.com/office/powerpoint/2010/main" val="42331771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>
            <a:extLst>
              <a:ext uri="{FF2B5EF4-FFF2-40B4-BE49-F238E27FC236}">
                <a16:creationId xmlns:a16="http://schemas.microsoft.com/office/drawing/2014/main" id="{F7ABB143-0EE3-F545-A248-513602022F7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52400"/>
            <a:ext cx="8229600" cy="914400"/>
          </a:xfrm>
        </p:spPr>
        <p:txBody>
          <a:bodyPr/>
          <a:lstStyle/>
          <a:p>
            <a:pPr eaLnBrk="1" hangingPunct="1"/>
            <a:r>
              <a:rPr lang="en-US" altLang="en-US" b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Recessive Genetic Disorders</a:t>
            </a:r>
          </a:p>
        </p:txBody>
      </p:sp>
      <p:sp>
        <p:nvSpPr>
          <p:cNvPr id="48130" name="Rectangle 3">
            <a:extLst>
              <a:ext uri="{FF2B5EF4-FFF2-40B4-BE49-F238E27FC236}">
                <a16:creationId xmlns:a16="http://schemas.microsoft.com/office/drawing/2014/main" id="{CE3C1994-A369-794B-BBD3-3E6DB073DF16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457200" y="4953000"/>
            <a:ext cx="8492836" cy="1717964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en-US" altLang="en-US" sz="2800" b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Sickle cell anemia   </a:t>
            </a:r>
          </a:p>
          <a:p>
            <a:pPr lvl="1" eaLnBrk="1" hangingPunct="1"/>
            <a:r>
              <a:rPr lang="en-US" altLang="en-US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Chronic hereditary form of anemia</a:t>
            </a:r>
          </a:p>
          <a:p>
            <a:pPr lvl="1" eaLnBrk="1" hangingPunct="1"/>
            <a:r>
              <a:rPr lang="en-US" altLang="en-US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Due to mutation in the Beta-Globin Gene</a:t>
            </a:r>
          </a:p>
          <a:p>
            <a:pPr lvl="1" eaLnBrk="1" hangingPunct="1"/>
            <a:r>
              <a:rPr lang="en-US" altLang="en-US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Predominantly affects black population</a:t>
            </a:r>
          </a:p>
        </p:txBody>
      </p:sp>
      <p:pic>
        <p:nvPicPr>
          <p:cNvPr id="4" name="Picture 5" title="Image of Sickled and non-sickled red blood cells">
            <a:extLst>
              <a:ext uri="{FF2B5EF4-FFF2-40B4-BE49-F238E27FC236}">
                <a16:creationId xmlns:a16="http://schemas.microsoft.com/office/drawing/2014/main" id="{A9434ADC-1D57-0245-B184-EBAE004FBC5F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 cstate="print"/>
          <a:srcRect l="18172" t="28888" r="18297" b="22223"/>
          <a:stretch>
            <a:fillRect/>
          </a:stretch>
        </p:blipFill>
        <p:spPr bwMode="auto">
          <a:xfrm>
            <a:off x="1066800" y="838200"/>
            <a:ext cx="6629400" cy="3941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44" name="Picture 4" title="Presence of Sickle-Cell allele and rate of Malaria in Africa"/>
          <p:cNvPicPr>
            <a:picLocks noChangeAspect="1" noChangeArrowheads="1"/>
          </p:cNvPicPr>
          <p:nvPr/>
        </p:nvPicPr>
        <p:blipFill>
          <a:blip r:embed="rId2"/>
          <a:srcRect t="2499"/>
          <a:stretch>
            <a:fillRect/>
          </a:stretch>
        </p:blipFill>
        <p:spPr bwMode="auto">
          <a:xfrm>
            <a:off x="914400" y="66675"/>
            <a:ext cx="7620000" cy="5572125"/>
          </a:xfrm>
          <a:prstGeom prst="rect">
            <a:avLst/>
          </a:prstGeom>
          <a:noFill/>
        </p:spPr>
      </p:pic>
      <p:sp>
        <p:nvSpPr>
          <p:cNvPr id="573447" name="Rectangle 7"/>
          <p:cNvSpPr>
            <a:spLocks noGrp="1" noChangeArrowheads="1"/>
          </p:cNvSpPr>
          <p:nvPr>
            <p:ph type="body" sz="half" idx="2"/>
          </p:nvPr>
        </p:nvSpPr>
        <p:spPr>
          <a:xfrm>
            <a:off x="381000" y="5791200"/>
            <a:ext cx="8229600" cy="6858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Is it advantageous to have mutant copy of the hemoglobin allele?</a:t>
            </a:r>
          </a:p>
        </p:txBody>
      </p:sp>
    </p:spTree>
    <p:extLst>
      <p:ext uri="{BB962C8B-B14F-4D97-AF65-F5344CB8AC3E}">
        <p14:creationId xmlns:p14="http://schemas.microsoft.com/office/powerpoint/2010/main" val="21069598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2">
            <a:extLst>
              <a:ext uri="{FF2B5EF4-FFF2-40B4-BE49-F238E27FC236}">
                <a16:creationId xmlns:a16="http://schemas.microsoft.com/office/drawing/2014/main" id="{39E0A957-3737-9A4C-9107-BD14274B5AA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-34636"/>
            <a:ext cx="8229600" cy="914400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Basic Genetics of Cells</a:t>
            </a:r>
          </a:p>
        </p:txBody>
      </p:sp>
      <p:sp>
        <p:nvSpPr>
          <p:cNvPr id="8194" name="Rectangle 3">
            <a:extLst>
              <a:ext uri="{FF2B5EF4-FFF2-40B4-BE49-F238E27FC236}">
                <a16:creationId xmlns:a16="http://schemas.microsoft.com/office/drawing/2014/main" id="{33716FA0-8802-7A4E-8FF3-84682F33142A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228600" y="4114800"/>
            <a:ext cx="8686800" cy="25908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en-US" altLang="en-US" sz="22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In the nucleus of almost all human cells are </a:t>
            </a:r>
            <a:r>
              <a:rPr lang="en-US" altLang="en-US" sz="2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46 chromosomes – 23 pairs</a:t>
            </a:r>
          </a:p>
          <a:p>
            <a:pPr eaLnBrk="1" hangingPunct="1"/>
            <a:r>
              <a:rPr lang="en-US" altLang="en-US" sz="22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These cells are called somatic cells and reproduce through cell division throughout your lifetime</a:t>
            </a:r>
            <a:endParaRPr lang="en-US" altLang="en-US" sz="22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eaLnBrk="1" hangingPunct="1"/>
            <a:r>
              <a:rPr lang="en-US" altLang="en-US" sz="22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Use also have germ cells (sex cells) that are produced in a process called meiosis </a:t>
            </a:r>
          </a:p>
          <a:p>
            <a:pPr lvl="1" eaLnBrk="1" hangingPunct="1"/>
            <a:r>
              <a:rPr lang="en-US" altLang="en-US" sz="2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Haploid cells carrying 23 chromosomes or half the number of chromosomes</a:t>
            </a:r>
          </a:p>
        </p:txBody>
      </p:sp>
      <p:pic>
        <p:nvPicPr>
          <p:cNvPr id="2" name="Picture 1" title="Chromosomes are found in nucleus of cells">
            <a:extLst>
              <a:ext uri="{FF2B5EF4-FFF2-40B4-BE49-F238E27FC236}">
                <a16:creationId xmlns:a16="http://schemas.microsoft.com/office/drawing/2014/main" id="{038187F4-20C7-974D-91D8-D112C3C04B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865909"/>
            <a:ext cx="5394034" cy="3034145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2">
            <a:extLst>
              <a:ext uri="{FF2B5EF4-FFF2-40B4-BE49-F238E27FC236}">
                <a16:creationId xmlns:a16="http://schemas.microsoft.com/office/drawing/2014/main" id="{00D2A210-73A3-584D-886C-7D1D633D867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8686800" cy="914400"/>
          </a:xfrm>
        </p:spPr>
        <p:txBody>
          <a:bodyPr/>
          <a:lstStyle/>
          <a:p>
            <a:pPr eaLnBrk="1" hangingPunct="1"/>
            <a:r>
              <a:rPr lang="en-US" altLang="en-US" sz="4800" b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Recessive Genetic Disorders</a:t>
            </a:r>
          </a:p>
        </p:txBody>
      </p:sp>
      <p:sp>
        <p:nvSpPr>
          <p:cNvPr id="84994" name="Rectangle 3">
            <a:extLst>
              <a:ext uri="{FF2B5EF4-FFF2-40B4-BE49-F238E27FC236}">
                <a16:creationId xmlns:a16="http://schemas.microsoft.com/office/drawing/2014/main" id="{41F8069C-7DCF-834C-83B8-A901BE136603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457200" y="1039090"/>
            <a:ext cx="8229600" cy="5590309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en-US" altLang="en-US" b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Cystic Fibrosis</a:t>
            </a:r>
          </a:p>
          <a:p>
            <a:pPr lvl="1" eaLnBrk="1" hangingPunct="1">
              <a:spcBef>
                <a:spcPts val="300"/>
              </a:spcBef>
            </a:pPr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Cause:</a:t>
            </a:r>
          </a:p>
          <a:p>
            <a:pPr lvl="2" eaLnBrk="1" hangingPunct="1">
              <a:spcBef>
                <a:spcPts val="300"/>
              </a:spcBef>
            </a:pPr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Hereditary recessive disorder</a:t>
            </a:r>
          </a:p>
          <a:p>
            <a:pPr lvl="2" eaLnBrk="1" hangingPunct="1">
              <a:spcBef>
                <a:spcPts val="300"/>
              </a:spcBef>
            </a:pPr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Get one bad mutated copy of the CFTR gene from mother and other from father (need 2 mutated genes for disease)</a:t>
            </a:r>
          </a:p>
          <a:p>
            <a:pPr lvl="1" eaLnBrk="1" hangingPunct="1">
              <a:spcBef>
                <a:spcPts val="300"/>
              </a:spcBef>
            </a:pPr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Symptoms:</a:t>
            </a:r>
          </a:p>
          <a:p>
            <a:pPr lvl="2" eaLnBrk="1" hangingPunct="1">
              <a:spcBef>
                <a:spcPts val="300"/>
              </a:spcBef>
            </a:pPr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Affects all exocrine glands (primarily lungs) leading to viscous secretions</a:t>
            </a:r>
          </a:p>
          <a:p>
            <a:pPr lvl="1" eaLnBrk="1" hangingPunct="1">
              <a:spcBef>
                <a:spcPts val="300"/>
              </a:spcBef>
            </a:pPr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Treatment:</a:t>
            </a:r>
          </a:p>
          <a:p>
            <a:pPr lvl="2" eaLnBrk="1" hangingPunct="1">
              <a:spcBef>
                <a:spcPts val="300"/>
              </a:spcBef>
            </a:pPr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Postural drainage</a:t>
            </a:r>
          </a:p>
          <a:p>
            <a:pPr lvl="2" eaLnBrk="1" hangingPunct="1">
              <a:spcBef>
                <a:spcPts val="300"/>
              </a:spcBef>
            </a:pPr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Chest-clapping</a:t>
            </a:r>
          </a:p>
          <a:p>
            <a:pPr lvl="2" eaLnBrk="1" hangingPunct="1">
              <a:spcBef>
                <a:spcPts val="300"/>
              </a:spcBef>
            </a:pPr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Antibiotics</a:t>
            </a:r>
          </a:p>
          <a:p>
            <a:pPr lvl="2" eaLnBrk="1" hangingPunct="1">
              <a:spcBef>
                <a:spcPts val="300"/>
              </a:spcBef>
            </a:pPr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Bronchodilators</a:t>
            </a:r>
          </a:p>
          <a:p>
            <a:pPr lvl="2" eaLnBrk="1" hangingPunct="1">
              <a:spcBef>
                <a:spcPts val="300"/>
              </a:spcBef>
            </a:pPr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Expectorants</a:t>
            </a:r>
          </a:p>
          <a:p>
            <a:pPr lvl="2" eaLnBrk="1" hangingPunct="1">
              <a:spcBef>
                <a:spcPts val="300"/>
              </a:spcBef>
            </a:pPr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Oxygen</a:t>
            </a:r>
          </a:p>
          <a:p>
            <a:pPr lvl="1" eaLnBrk="1" hangingPunct="1">
              <a:buFontTx/>
              <a:buNone/>
            </a:pPr>
            <a:endParaRPr lang="en-US" altLang="en-US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 title="Chest-clapping of boy with Cystic Fibrosis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143000"/>
            <a:ext cx="7010400" cy="5509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29D45F-C7C9-CA4F-A040-54B4FAF4A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Chest-Clapping of Boy with CF</a:t>
            </a:r>
          </a:p>
        </p:txBody>
      </p:sp>
    </p:spTree>
    <p:extLst>
      <p:ext uri="{BB962C8B-B14F-4D97-AF65-F5344CB8AC3E}">
        <p14:creationId xmlns:p14="http://schemas.microsoft.com/office/powerpoint/2010/main" val="25347454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6473" y="152400"/>
            <a:ext cx="8229600" cy="1143000"/>
          </a:xfrm>
        </p:spPr>
        <p:txBody>
          <a:bodyPr/>
          <a:lstStyle/>
          <a:p>
            <a:r>
              <a:rPr lang="en-US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Tay</a:t>
            </a:r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-Sachs Disease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473" y="1371600"/>
            <a:ext cx="8229600" cy="48006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High incidence in Ashkenazi Jews (1 in 3600)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Defective gene codes for an enzyme in brain cells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Gene called </a:t>
            </a:r>
            <a:r>
              <a:rPr lang="en-US" b="1" i="1" dirty="0">
                <a:latin typeface="Calibri" panose="020F0502020204030204" pitchFamily="34" charset="0"/>
                <a:cs typeface="Calibri" panose="020F0502020204030204" pitchFamily="34" charset="0"/>
              </a:rPr>
              <a:t>HEXA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and codes for enzyme called Hex-A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Lack of this enzyme leads to accumulation a fat molecule in the brain called gangliosides in infant brains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Many clinical symptoms of disease</a:t>
            </a:r>
          </a:p>
          <a:p>
            <a:pPr lvl="2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Neurological problems</a:t>
            </a:r>
          </a:p>
          <a:p>
            <a:pPr lvl="2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Brain degeneration</a:t>
            </a:r>
          </a:p>
          <a:p>
            <a:pPr lvl="2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Eventual leads to death usually before age 5</a:t>
            </a:r>
          </a:p>
        </p:txBody>
      </p:sp>
    </p:spTree>
    <p:extLst>
      <p:ext uri="{BB962C8B-B14F-4D97-AF65-F5344CB8AC3E}">
        <p14:creationId xmlns:p14="http://schemas.microsoft.com/office/powerpoint/2010/main" val="10669573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 title="Young child with Tay-Sachs Disease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95400"/>
            <a:ext cx="7678737" cy="536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568" y="304800"/>
            <a:ext cx="8229600" cy="1143000"/>
          </a:xfrm>
        </p:spPr>
        <p:txBody>
          <a:bodyPr/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Young child with Tay-Sachs Disease</a:t>
            </a:r>
          </a:p>
        </p:txBody>
      </p:sp>
    </p:spTree>
    <p:extLst>
      <p:ext uri="{BB962C8B-B14F-4D97-AF65-F5344CB8AC3E}">
        <p14:creationId xmlns:p14="http://schemas.microsoft.com/office/powerpoint/2010/main" val="33463530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title="Picture of Queen Victoria and Descendants"/>
          <p:cNvPicPr>
            <a:picLocks noChangeAspect="1" noChangeArrowheads="1"/>
          </p:cNvPicPr>
          <p:nvPr/>
        </p:nvPicPr>
        <p:blipFill>
          <a:blip r:embed="rId2"/>
          <a:srcRect t="2499"/>
          <a:stretch>
            <a:fillRect/>
          </a:stretch>
        </p:blipFill>
        <p:spPr bwMode="auto">
          <a:xfrm>
            <a:off x="914400" y="1295400"/>
            <a:ext cx="7239000" cy="5293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A4FBBB2-A038-C048-B6BE-53A46883B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228600"/>
            <a:ext cx="8229600" cy="914400"/>
          </a:xfrm>
        </p:spPr>
        <p:txBody>
          <a:bodyPr/>
          <a:lstStyle/>
          <a:p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Sex-Linked Genetic Diseases</a:t>
            </a:r>
          </a:p>
        </p:txBody>
      </p:sp>
    </p:spTree>
    <p:extLst>
      <p:ext uri="{BB962C8B-B14F-4D97-AF65-F5344CB8AC3E}">
        <p14:creationId xmlns:p14="http://schemas.microsoft.com/office/powerpoint/2010/main" val="40337868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latin typeface="Helvetica" pitchFamily="22" charset="0"/>
                <a:ea typeface="ＭＳ Ｐゴシック" pitchFamily="22" charset="-128"/>
              </a:rPr>
              <a:t>An example of a pedigree for an sex-linked recessive trait:  Hemophilia</a:t>
            </a:r>
          </a:p>
        </p:txBody>
      </p:sp>
      <p:pic>
        <p:nvPicPr>
          <p:cNvPr id="25604" name="Picture 7" title="Pedigree of Queen Victoria's Famil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5000" y="1765300"/>
            <a:ext cx="7900988" cy="4591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151373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>
            <a:extLst>
              <a:ext uri="{FF2B5EF4-FFF2-40B4-BE49-F238E27FC236}">
                <a16:creationId xmlns:a16="http://schemas.microsoft.com/office/drawing/2014/main" id="{D098AC2E-7163-BE46-94D1-20915AE5A55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Muscular dystrophy (MD): Sex-Linked</a:t>
            </a:r>
          </a:p>
        </p:txBody>
      </p:sp>
      <p:sp>
        <p:nvSpPr>
          <p:cNvPr id="24578" name="Rectangle 3">
            <a:extLst>
              <a:ext uri="{FF2B5EF4-FFF2-40B4-BE49-F238E27FC236}">
                <a16:creationId xmlns:a16="http://schemas.microsoft.com/office/drawing/2014/main" id="{ACA8F2FF-1B8C-1C43-A6E6-035907E0241B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457200" y="1143000"/>
            <a:ext cx="8229600" cy="50292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en-US" altLang="en-US" b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Muscular dystrophy (MD)</a:t>
            </a:r>
          </a:p>
          <a:p>
            <a:pPr lvl="1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Genetic degeneration or weakening of muscles</a:t>
            </a:r>
          </a:p>
          <a:p>
            <a:pPr lvl="1" eaLnBrk="1" hangingPunct="1">
              <a:spcBef>
                <a:spcPts val="300"/>
              </a:spcBef>
            </a:pPr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Duchenne</a:t>
            </a:r>
            <a:r>
              <a:rPr lang="ja-JP" altLang="en-US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’</a:t>
            </a:r>
            <a:r>
              <a:rPr lang="en-US" altLang="ja-JP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 MD</a:t>
            </a:r>
          </a:p>
          <a:p>
            <a:pPr lvl="2" eaLnBrk="1" hangingPunct="1">
              <a:spcBef>
                <a:spcPts val="300"/>
              </a:spcBef>
            </a:pPr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Most common type</a:t>
            </a:r>
          </a:p>
          <a:p>
            <a:pPr lvl="1" eaLnBrk="1" hangingPunct="1">
              <a:spcBef>
                <a:spcPts val="300"/>
              </a:spcBef>
            </a:pPr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Cause:  </a:t>
            </a:r>
          </a:p>
          <a:p>
            <a:pPr lvl="2" eaLnBrk="1" hangingPunct="1">
              <a:spcBef>
                <a:spcPts val="300"/>
              </a:spcBef>
            </a:pPr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Sex-linked disorder passes mother to son</a:t>
            </a:r>
          </a:p>
          <a:p>
            <a:pPr lvl="1" eaLnBrk="1" hangingPunct="1">
              <a:spcBef>
                <a:spcPts val="300"/>
              </a:spcBef>
            </a:pPr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Symptoms:</a:t>
            </a:r>
          </a:p>
          <a:p>
            <a:pPr lvl="2" eaLnBrk="1" hangingPunct="1">
              <a:spcBef>
                <a:spcPts val="300"/>
              </a:spcBef>
            </a:pPr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Onset between 2 and 5 years of age</a:t>
            </a:r>
          </a:p>
          <a:p>
            <a:pPr lvl="2" eaLnBrk="1" hangingPunct="1">
              <a:spcBef>
                <a:spcPts val="300"/>
              </a:spcBef>
            </a:pPr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Waddling gait, toe walking, lordosis, Gower</a:t>
            </a:r>
            <a:r>
              <a:rPr lang="ja-JP" altLang="en-US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’</a:t>
            </a:r>
            <a:r>
              <a:rPr lang="en-US" altLang="ja-JP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 maneuver</a:t>
            </a:r>
          </a:p>
          <a:p>
            <a:pPr lvl="1" eaLnBrk="1" hangingPunct="1">
              <a:spcBef>
                <a:spcPts val="300"/>
              </a:spcBef>
            </a:pPr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Treatment:</a:t>
            </a:r>
          </a:p>
          <a:p>
            <a:pPr lvl="2" eaLnBrk="1" hangingPunct="1">
              <a:spcBef>
                <a:spcPts val="300"/>
              </a:spcBef>
            </a:pPr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No cure</a:t>
            </a:r>
          </a:p>
          <a:p>
            <a:pPr lvl="2" eaLnBrk="1" hangingPunct="1">
              <a:spcBef>
                <a:spcPts val="300"/>
              </a:spcBef>
            </a:pPr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Physical therapy, orthopedic devices, exercise helpful</a:t>
            </a:r>
          </a:p>
          <a:p>
            <a:pPr lvl="1" eaLnBrk="1" hangingPunct="1">
              <a:buFontTx/>
              <a:buNone/>
            </a:pPr>
            <a:endParaRPr lang="en-US" altLang="en-US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2">
            <a:extLst>
              <a:ext uri="{FF2B5EF4-FFF2-40B4-BE49-F238E27FC236}">
                <a16:creationId xmlns:a16="http://schemas.microsoft.com/office/drawing/2014/main" id="{7A5CD9EF-5D54-1440-A3F1-49A024BB3DB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304800"/>
            <a:ext cx="8686800" cy="914400"/>
          </a:xfrm>
        </p:spPr>
        <p:txBody>
          <a:bodyPr/>
          <a:lstStyle/>
          <a:p>
            <a:pPr eaLnBrk="1" hangingPunct="1"/>
            <a:r>
              <a:rPr lang="en-US" altLang="en-US" b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More Complex Genetic Disorders</a:t>
            </a:r>
          </a:p>
        </p:txBody>
      </p:sp>
      <p:sp>
        <p:nvSpPr>
          <p:cNvPr id="80898" name="Rectangle 3">
            <a:extLst>
              <a:ext uri="{FF2B5EF4-FFF2-40B4-BE49-F238E27FC236}">
                <a16:creationId xmlns:a16="http://schemas.microsoft.com/office/drawing/2014/main" id="{6502BB69-3BE1-644C-A280-7CB16073072A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457200" y="1371600"/>
            <a:ext cx="8229600" cy="50292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en-US" altLang="en-US" b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Autism</a:t>
            </a:r>
          </a:p>
          <a:p>
            <a:pPr lvl="1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Developmental disorder characterized by difficulty communicating and in forming relationships</a:t>
            </a:r>
          </a:p>
          <a:p>
            <a:pPr lvl="1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Cause:</a:t>
            </a:r>
          </a:p>
          <a:p>
            <a:pPr lvl="2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Unknown but likely to due combination of multiple genes and environmental/developmental factors</a:t>
            </a:r>
          </a:p>
          <a:p>
            <a:pPr lvl="1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Symptoms:</a:t>
            </a:r>
          </a:p>
          <a:p>
            <a:pPr lvl="2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Blank facial expression</a:t>
            </a:r>
          </a:p>
          <a:p>
            <a:pPr lvl="2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Involved with self – inaccessible to others</a:t>
            </a:r>
          </a:p>
          <a:p>
            <a:pPr lvl="1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Treatment</a:t>
            </a:r>
          </a:p>
          <a:p>
            <a:pPr lvl="2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Behavioral therapy</a:t>
            </a:r>
          </a:p>
          <a:p>
            <a:pPr lvl="2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Depends on severity and symptoms present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8" title="Human Male Karotype"/>
          <p:cNvPicPr>
            <a:picLocks noChangeAspect="1" noChangeArrowheads="1"/>
          </p:cNvPicPr>
          <p:nvPr/>
        </p:nvPicPr>
        <p:blipFill rotWithShape="1">
          <a:blip r:embed="rId3"/>
          <a:srcRect t="6281" b="2975"/>
          <a:stretch/>
        </p:blipFill>
        <p:spPr bwMode="auto">
          <a:xfrm>
            <a:off x="480610" y="914969"/>
            <a:ext cx="8182780" cy="5337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209800" y="6400800"/>
            <a:ext cx="52389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Helvetica" charset="0"/>
                <a:cs typeface="Helvetica" charset="0"/>
              </a:rPr>
              <a:t>Karyotype of a human male (</a:t>
            </a:r>
            <a:r>
              <a:rPr lang="en-US" sz="1600" b="1" i="1" dirty="0">
                <a:latin typeface="Helvetica" charset="0"/>
                <a:cs typeface="Helvetica" charset="0"/>
              </a:rPr>
              <a:t>46 total chromosomes</a:t>
            </a:r>
            <a:r>
              <a:rPr lang="en-US" sz="1600" b="1" dirty="0">
                <a:latin typeface="Helvetica" charset="0"/>
                <a:cs typeface="Helvetica" charset="0"/>
              </a:rPr>
              <a:t>)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2A69481-FA18-F34A-98B1-F93DF75E5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610" y="152400"/>
            <a:ext cx="8229600" cy="914400"/>
          </a:xfrm>
        </p:spPr>
        <p:txBody>
          <a:bodyPr/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Human Male Karyotype</a:t>
            </a:r>
          </a:p>
        </p:txBody>
      </p:sp>
    </p:spTree>
    <p:extLst>
      <p:ext uri="{BB962C8B-B14F-4D97-AF65-F5344CB8AC3E}">
        <p14:creationId xmlns:p14="http://schemas.microsoft.com/office/powerpoint/2010/main" val="1857423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77D50-9477-9043-8979-7ED55F13F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467" y="152400"/>
            <a:ext cx="8229600" cy="914400"/>
          </a:xfrm>
        </p:spPr>
        <p:txBody>
          <a:bodyPr/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Human Female Karyotype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8FE934A-64E9-6940-B06D-CF36E45043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5000" y="1063543"/>
            <a:ext cx="5181600" cy="52435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E7C6CDC-7512-7242-B304-3B81A59C1D85}"/>
              </a:ext>
            </a:extLst>
          </p:cNvPr>
          <p:cNvSpPr txBox="1"/>
          <p:nvPr/>
        </p:nvSpPr>
        <p:spPr>
          <a:xfrm>
            <a:off x="1756107" y="6491737"/>
            <a:ext cx="54793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Helvetica" charset="0"/>
                <a:cs typeface="Helvetica" charset="0"/>
              </a:rPr>
              <a:t>Karyotype of a human female (</a:t>
            </a:r>
            <a:r>
              <a:rPr lang="en-US" sz="1600" b="1" i="1" dirty="0">
                <a:latin typeface="Helvetica" charset="0"/>
                <a:cs typeface="Helvetica" charset="0"/>
              </a:rPr>
              <a:t>46 total chromosomes</a:t>
            </a:r>
            <a:r>
              <a:rPr lang="en-US" sz="1600" b="1" dirty="0">
                <a:latin typeface="Helvetica" charset="0"/>
                <a:cs typeface="Helvetica" charset="0"/>
              </a:rPr>
              <a:t>)</a:t>
            </a:r>
          </a:p>
        </p:txBody>
      </p:sp>
      <p:pic>
        <p:nvPicPr>
          <p:cNvPr id="3" name="Picture 2" title="Human Female Karyotype">
            <a:extLst>
              <a:ext uri="{FF2B5EF4-FFF2-40B4-BE49-F238E27FC236}">
                <a16:creationId xmlns:a16="http://schemas.microsoft.com/office/drawing/2014/main" id="{7E13F1B9-5386-B34B-8AF8-990E4AD902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9888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3345" y="89694"/>
            <a:ext cx="8229600" cy="914400"/>
          </a:xfrm>
        </p:spPr>
        <p:txBody>
          <a:bodyPr/>
          <a:lstStyle/>
          <a:p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ＭＳ Ｐゴシック" pitchFamily="22" charset="-128"/>
                <a:cs typeface="Calibri" panose="020F0502020204030204" pitchFamily="34" charset="0"/>
              </a:rPr>
              <a:t>The X and Y chromosomes determine sex </a:t>
            </a:r>
            <a:b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ＭＳ Ｐゴシック" pitchFamily="22" charset="-128"/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ＭＳ Ｐゴシック" pitchFamily="22" charset="-128"/>
                <a:cs typeface="Calibri" panose="020F0502020204030204" pitchFamily="34" charset="0"/>
              </a:rPr>
              <a:t>in humans</a:t>
            </a:r>
          </a:p>
        </p:txBody>
      </p:sp>
      <p:sp>
        <p:nvSpPr>
          <p:cNvPr id="33795" name="Content Placeholder 10"/>
          <p:cNvSpPr>
            <a:spLocks noGrp="1"/>
          </p:cNvSpPr>
          <p:nvPr>
            <p:ph idx="1"/>
          </p:nvPr>
        </p:nvSpPr>
        <p:spPr>
          <a:xfrm>
            <a:off x="443345" y="1038730"/>
            <a:ext cx="8229600" cy="1312863"/>
          </a:xfrm>
          <a:gradFill rotWithShape="1">
            <a:gsLst>
              <a:gs pos="0">
                <a:srgbClr val="E5EEFF"/>
              </a:gs>
              <a:gs pos="64999">
                <a:srgbClr val="BFD5FF"/>
              </a:gs>
              <a:gs pos="100000">
                <a:srgbClr val="A3C4FF"/>
              </a:gs>
            </a:gsLst>
            <a:lin ang="5400000" scaled="1"/>
          </a:gradFill>
          <a:ln cap="flat">
            <a:solidFill>
              <a:srgbClr val="4A7EBB"/>
            </a:solidFill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24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Children receive an X chromosome from their mother, but either an X or Y chromosome from their father</a:t>
            </a:r>
          </a:p>
          <a:p>
            <a:pPr>
              <a:defRPr/>
            </a:pPr>
            <a:r>
              <a:rPr lang="en-US" sz="24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Results in 1:1 ratio of females-to-males</a:t>
            </a:r>
          </a:p>
        </p:txBody>
      </p:sp>
      <p:pic>
        <p:nvPicPr>
          <p:cNvPr id="28676" name="Picture 9" title="Image of Human X and Y chromosome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2120" y="2625725"/>
            <a:ext cx="3676025" cy="391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10" title="Punnett Square of X and Y Chromosom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38800" y="2597664"/>
            <a:ext cx="2693987" cy="391353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817893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2">
            <a:extLst>
              <a:ext uri="{FF2B5EF4-FFF2-40B4-BE49-F238E27FC236}">
                <a16:creationId xmlns:a16="http://schemas.microsoft.com/office/drawing/2014/main" id="{76B0E3D8-203A-9944-A61A-56DE2FF39E7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152400"/>
            <a:ext cx="8686800" cy="914400"/>
          </a:xfrm>
        </p:spPr>
        <p:txBody>
          <a:bodyPr/>
          <a:lstStyle/>
          <a:p>
            <a:pPr eaLnBrk="1" hangingPunct="1"/>
            <a:r>
              <a:rPr lang="en-US" altLang="en-US" sz="3600" b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Fertilization = Correct Chromosome Number</a:t>
            </a:r>
          </a:p>
        </p:txBody>
      </p:sp>
      <p:sp>
        <p:nvSpPr>
          <p:cNvPr id="12290" name="Rectangle 3">
            <a:extLst>
              <a:ext uri="{FF2B5EF4-FFF2-40B4-BE49-F238E27FC236}">
                <a16:creationId xmlns:a16="http://schemas.microsoft.com/office/drawing/2014/main" id="{2AE08409-3DC0-BD49-9CE2-F6FE1272F695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249382" y="4497398"/>
            <a:ext cx="8666018" cy="2132001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en-US" altLang="en-US" sz="20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Female X germ cell is much larger than male Y cell and carries more genetic information</a:t>
            </a:r>
          </a:p>
          <a:p>
            <a:pPr eaLnBrk="1" hangingPunct="1">
              <a:spcBef>
                <a:spcPts val="300"/>
              </a:spcBef>
            </a:pPr>
            <a:r>
              <a:rPr lang="en-US" altLang="en-US" sz="20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Chromosomes are made of deoxyribonucleic acid (DNA) and in a specific order; chromosomes can genes that code for information</a:t>
            </a:r>
          </a:p>
          <a:p>
            <a:pPr eaLnBrk="1" hangingPunct="1">
              <a:spcBef>
                <a:spcPts val="300"/>
              </a:spcBef>
            </a:pPr>
            <a:r>
              <a:rPr lang="en-US" altLang="en-US" sz="20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Chromosomes (one from each parent) pair up during fertilization; these paired genes are alleles</a:t>
            </a:r>
          </a:p>
        </p:txBody>
      </p:sp>
      <p:pic>
        <p:nvPicPr>
          <p:cNvPr id="2" name="Picture 1" title="Sperm fertilizing an egg">
            <a:extLst>
              <a:ext uri="{FF2B5EF4-FFF2-40B4-BE49-F238E27FC236}">
                <a16:creationId xmlns:a16="http://schemas.microsoft.com/office/drawing/2014/main" id="{58811318-E7D2-9F49-A495-EB36FA0EE3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164" y="1101436"/>
            <a:ext cx="5554133" cy="31242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9F11A9E-8F7B-4E4C-9ACA-4BEE01B59630}"/>
              </a:ext>
            </a:extLst>
          </p:cNvPr>
          <p:cNvSpPr txBox="1"/>
          <p:nvPr/>
        </p:nvSpPr>
        <p:spPr>
          <a:xfrm>
            <a:off x="6172200" y="1324708"/>
            <a:ext cx="2590800" cy="304698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Sperm = 22 + X or Y (23)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Egg = 22 + X (23)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Zygote = 23 + 23 = 46 chromosomes total!!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>
            <a:extLst>
              <a:ext uri="{FF2B5EF4-FFF2-40B4-BE49-F238E27FC236}">
                <a16:creationId xmlns:a16="http://schemas.microsoft.com/office/drawing/2014/main" id="{C47E1CEA-DCCF-4340-A27C-98FD50824E0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sz="5400" b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Genetic Diseases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4B1451CA-5F29-4C44-B376-FF5710D0ACF2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457200" y="1219200"/>
            <a:ext cx="8229600" cy="48768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defRPr/>
            </a:pPr>
            <a:r>
              <a:rPr lang="en-US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Abnormalities can be due to:</a:t>
            </a:r>
          </a:p>
          <a:p>
            <a:pPr lvl="1" eaLnBrk="1" hangingPunct="1">
              <a:defRPr/>
            </a:pPr>
            <a:r>
              <a:rPr lang="en-US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Chromosomal disorder</a:t>
            </a:r>
          </a:p>
          <a:p>
            <a:pPr lvl="1" eaLnBrk="1" hangingPunct="1">
              <a:defRPr/>
            </a:pPr>
            <a:r>
              <a:rPr lang="en-US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Genetic disorder</a:t>
            </a:r>
          </a:p>
          <a:p>
            <a:pPr lvl="1" eaLnBrk="1" hangingPunct="1">
              <a:defRPr/>
            </a:pPr>
            <a:r>
              <a:rPr lang="en-US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Environmental factors</a:t>
            </a:r>
          </a:p>
          <a:p>
            <a:pPr lvl="1" eaLnBrk="1" hangingPunct="1">
              <a:defRPr/>
            </a:pPr>
            <a:r>
              <a:rPr lang="en-US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Combination of above</a:t>
            </a:r>
          </a:p>
          <a:p>
            <a:pPr eaLnBrk="1" hangingPunct="1">
              <a:defRPr/>
            </a:pPr>
            <a:r>
              <a:rPr lang="en-US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Individuals acquire abnormal genes in two ways:</a:t>
            </a:r>
          </a:p>
          <a:p>
            <a:pPr lvl="1" eaLnBrk="1" hangingPunct="1">
              <a:defRPr/>
            </a:pPr>
            <a:r>
              <a:rPr lang="en-US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Mutation of gene during meiosis</a:t>
            </a:r>
          </a:p>
          <a:p>
            <a:pPr lvl="1" eaLnBrk="1" hangingPunct="1">
              <a:defRPr/>
            </a:pPr>
            <a:r>
              <a:rPr lang="en-US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Passage of abnormal gene from parents (heredity)</a:t>
            </a:r>
          </a:p>
          <a:p>
            <a:pPr eaLnBrk="1" hangingPunct="1">
              <a:defRPr/>
            </a:pPr>
            <a:endParaRPr lang="en-US" dirty="0"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457200" lvl="1" indent="0" eaLnBrk="1" hangingPunct="1">
              <a:buFontTx/>
              <a:buNone/>
              <a:defRPr/>
            </a:pPr>
            <a:endParaRPr lang="en-US" dirty="0"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457200" lvl="1" indent="0" eaLnBrk="1" hangingPunct="1">
              <a:buFontTx/>
              <a:buNone/>
              <a:defRPr/>
            </a:pPr>
            <a:endParaRPr lang="en-US" dirty="0"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lvl="1" eaLnBrk="1" hangingPunct="1">
              <a:defRPr/>
            </a:pPr>
            <a:endParaRPr lang="en-US" dirty="0"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>
            <a:extLst>
              <a:ext uri="{FF2B5EF4-FFF2-40B4-BE49-F238E27FC236}">
                <a16:creationId xmlns:a16="http://schemas.microsoft.com/office/drawing/2014/main" id="{08A48021-361D-9647-B970-B6B3A9A847A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71055" y="152400"/>
            <a:ext cx="8229600" cy="914400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Diagnostic Tests for Genetic Diseases</a:t>
            </a:r>
          </a:p>
        </p:txBody>
      </p:sp>
      <p:sp>
        <p:nvSpPr>
          <p:cNvPr id="22530" name="Rectangle 3">
            <a:extLst>
              <a:ext uri="{FF2B5EF4-FFF2-40B4-BE49-F238E27FC236}">
                <a16:creationId xmlns:a16="http://schemas.microsoft.com/office/drawing/2014/main" id="{0EAADC52-C88D-4B4B-8CB5-0349128E4665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457199" y="1219200"/>
            <a:ext cx="8243456" cy="51816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en-US" altLang="en-US" sz="36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Fetal ultrasound</a:t>
            </a:r>
          </a:p>
          <a:p>
            <a:pPr lvl="1" eaLnBrk="1" hangingPunct="1"/>
            <a:r>
              <a:rPr lang="en-US" alt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Detects malformations</a:t>
            </a:r>
            <a:endParaRPr lang="en-US" altLang="en-US" sz="2800" dirty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eaLnBrk="1" hangingPunct="1"/>
            <a:r>
              <a:rPr lang="en-US" altLang="en-US" sz="36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Amniotic fluid (Amniocentesis)</a:t>
            </a:r>
          </a:p>
          <a:p>
            <a:pPr lvl="1" eaLnBrk="1" hangingPunct="1"/>
            <a:r>
              <a:rPr lang="en-US" alt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Reveals genetic and chromosomal disorders</a:t>
            </a:r>
            <a:endParaRPr lang="en-US" altLang="en-US" sz="2800" dirty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eaLnBrk="1" hangingPunct="1"/>
            <a:r>
              <a:rPr lang="en-US" altLang="en-US" sz="36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Maternal blood</a:t>
            </a:r>
          </a:p>
          <a:p>
            <a:pPr lvl="1" eaLnBrk="1" hangingPunct="1"/>
            <a:r>
              <a:rPr lang="en-US" alt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Reveals abnormal fetal substances</a:t>
            </a:r>
          </a:p>
          <a:p>
            <a:pPr eaLnBrk="1" hangingPunct="1"/>
            <a:r>
              <a:rPr lang="en-US" altLang="en-US" sz="3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Genetic Testing of Fetal DNA</a:t>
            </a:r>
          </a:p>
          <a:p>
            <a:pPr lvl="1" eaLnBrk="1" hangingPunct="1"/>
            <a:r>
              <a:rPr lang="en-US" alt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Examine the genetic code of certain genes</a:t>
            </a:r>
          </a:p>
          <a:p>
            <a:pPr lvl="1" eaLnBrk="1" hangingPunct="1"/>
            <a:r>
              <a:rPr lang="en-US" alt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Coming soon = All Genes!! 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296"/>
  <p:tag name="AS_OS" val="Microsoft Windows NT 6.1.7601 Service Pack 1"/>
  <p:tag name="AS_RELEASE_DATE" val="2011.05.11"/>
  <p:tag name="AS_VERSION" val="5.2.0.0"/>
  <p:tag name="AS_TITLE" val="Aspose.Slides for .NET 3.5 Client Profile"/>
</p:tagLst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Blank Presentation">
  <a:themeElements>
    <a:clrScheme name="1_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Blank Presentation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Neighbors PPT Template_REV</Template>
  <TotalTime>5643</TotalTime>
  <Words>1314</Words>
  <Application>Microsoft Macintosh PowerPoint</Application>
  <PresentationFormat>On-screen Show (4:3)</PresentationFormat>
  <Paragraphs>255</Paragraphs>
  <Slides>37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45" baseType="lpstr">
      <vt:lpstr>ＭＳ Ｐゴシック</vt:lpstr>
      <vt:lpstr>Arial</vt:lpstr>
      <vt:lpstr>Calibri</vt:lpstr>
      <vt:lpstr>Helvetica</vt:lpstr>
      <vt:lpstr>Helvetica LT Std</vt:lpstr>
      <vt:lpstr>Times New Roman</vt:lpstr>
      <vt:lpstr>Blank Presentation</vt:lpstr>
      <vt:lpstr>1_Blank Presentation</vt:lpstr>
      <vt:lpstr>PowerPoint Presentation</vt:lpstr>
      <vt:lpstr>Learning Objectives</vt:lpstr>
      <vt:lpstr>Basic Genetics of Cells</vt:lpstr>
      <vt:lpstr>Human Male Karyotype</vt:lpstr>
      <vt:lpstr>Human Female Karyotype</vt:lpstr>
      <vt:lpstr>The X and Y chromosomes determine sex  in humans</vt:lpstr>
      <vt:lpstr>Fertilization = Correct Chromosome Number</vt:lpstr>
      <vt:lpstr>Genetic Diseases</vt:lpstr>
      <vt:lpstr>Diagnostic Tests for Genetic Diseases</vt:lpstr>
      <vt:lpstr>Family History and Genetic Diseases</vt:lpstr>
      <vt:lpstr>Chromosomal Abnormalities</vt:lpstr>
      <vt:lpstr>Chromosomal Abnormalities</vt:lpstr>
      <vt:lpstr>Down Syndrome</vt:lpstr>
      <vt:lpstr>Down Syndrome</vt:lpstr>
      <vt:lpstr>Patau’s Syndrome</vt:lpstr>
      <vt:lpstr>Sex-Chromosome Abnormalities</vt:lpstr>
      <vt:lpstr>Sex Chromosome Abnormalities</vt:lpstr>
      <vt:lpstr>Basic Genetics:  Human Genes</vt:lpstr>
      <vt:lpstr>PowerPoint Presentation</vt:lpstr>
      <vt:lpstr>Pedigree Analysis </vt:lpstr>
      <vt:lpstr>PowerPoint Presentation</vt:lpstr>
      <vt:lpstr>Human Genetic Diseases:  Some specific examples</vt:lpstr>
      <vt:lpstr>Dominant Genetic Disorder</vt:lpstr>
      <vt:lpstr>Pedigree for Huntington’s Disease: Dominant Genetic Disorder</vt:lpstr>
      <vt:lpstr>PowerPoint Presentation</vt:lpstr>
      <vt:lpstr>Common Recessive Diseases</vt:lpstr>
      <vt:lpstr>Recessive Genetic Disorders</vt:lpstr>
      <vt:lpstr>Recessive Genetic Disorders</vt:lpstr>
      <vt:lpstr>PowerPoint Presentation</vt:lpstr>
      <vt:lpstr>Recessive Genetic Disorders</vt:lpstr>
      <vt:lpstr>Chest-Clapping of Boy with CF</vt:lpstr>
      <vt:lpstr>Tay-Sachs Disease</vt:lpstr>
      <vt:lpstr>Young child with Tay-Sachs Disease</vt:lpstr>
      <vt:lpstr>Sex-Linked Genetic Diseases</vt:lpstr>
      <vt:lpstr>An example of a pedigree for an sex-linked recessive trait:  Hemophilia</vt:lpstr>
      <vt:lpstr>Muscular dystrophy (MD): Sex-Linked</vt:lpstr>
      <vt:lpstr>More Complex Genetic Disorders</vt:lpstr>
    </vt:vector>
  </TitlesOfParts>
  <Company> pfm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Human Diseases </dc:title>
  <dc:creator>robb lehrke</dc:creator>
  <cp:lastModifiedBy>Fenster, Steven</cp:lastModifiedBy>
  <cp:revision>246</cp:revision>
  <cp:lastPrinted>2013-10-29T06:00:58Z</cp:lastPrinted>
  <dcterms:created xsi:type="dcterms:W3CDTF">2005-07-25T19:00:59Z</dcterms:created>
  <dcterms:modified xsi:type="dcterms:W3CDTF">2019-05-16T20:47:56Z</dcterms:modified>
</cp:coreProperties>
</file>