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8" r:id="rId1"/>
  </p:sldMasterIdLst>
  <p:notesMasterIdLst>
    <p:notesMasterId r:id="rId35"/>
  </p:notesMasterIdLst>
  <p:sldIdLst>
    <p:sldId id="398" r:id="rId2"/>
    <p:sldId id="274" r:id="rId3"/>
    <p:sldId id="275" r:id="rId4"/>
    <p:sldId id="285" r:id="rId5"/>
    <p:sldId id="277" r:id="rId6"/>
    <p:sldId id="362" r:id="rId7"/>
    <p:sldId id="389" r:id="rId8"/>
    <p:sldId id="364" r:id="rId9"/>
    <p:sldId id="396" r:id="rId10"/>
    <p:sldId id="367" r:id="rId11"/>
    <p:sldId id="287" r:id="rId12"/>
    <p:sldId id="288" r:id="rId13"/>
    <p:sldId id="289" r:id="rId14"/>
    <p:sldId id="290" r:id="rId15"/>
    <p:sldId id="291" r:id="rId16"/>
    <p:sldId id="278" r:id="rId17"/>
    <p:sldId id="293" r:id="rId18"/>
    <p:sldId id="397" r:id="rId19"/>
    <p:sldId id="279" r:id="rId20"/>
    <p:sldId id="256" r:id="rId21"/>
    <p:sldId id="365" r:id="rId22"/>
    <p:sldId id="295" r:id="rId23"/>
    <p:sldId id="280" r:id="rId24"/>
    <p:sldId id="281" r:id="rId25"/>
    <p:sldId id="403" r:id="rId26"/>
    <p:sldId id="294" r:id="rId27"/>
    <p:sldId id="400" r:id="rId28"/>
    <p:sldId id="402" r:id="rId29"/>
    <p:sldId id="399" r:id="rId30"/>
    <p:sldId id="401" r:id="rId31"/>
    <p:sldId id="404" r:id="rId32"/>
    <p:sldId id="368" r:id="rId33"/>
    <p:sldId id="385" r:id="rId34"/>
  </p:sldIdLst>
  <p:sldSz cx="9144000" cy="6858000" type="screen4x3"/>
  <p:notesSz cx="6858000" cy="9144000"/>
  <p:custDataLst>
    <p:tags r:id="rId36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5"/>
    <p:restoredTop sz="94693"/>
  </p:normalViewPr>
  <p:slideViewPr>
    <p:cSldViewPr>
      <p:cViewPr varScale="1">
        <p:scale>
          <a:sx n="93" d="100"/>
          <a:sy n="93" d="100"/>
        </p:scale>
        <p:origin x="1512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94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4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DB3A16D0-99D2-C34E-BC16-0B254E8A01F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anose="02020603050405020304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5998BDB2-7390-7E44-9165-988B9429980A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anose="02020603050405020304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51EA637C-243F-1A47-B379-558E7F3B7269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61" name="Rectangle 5">
            <a:extLst>
              <a:ext uri="{FF2B5EF4-FFF2-40B4-BE49-F238E27FC236}">
                <a16:creationId xmlns:a16="http://schemas.microsoft.com/office/drawing/2014/main" id="{E060E6A0-818A-B145-A729-A7DE4035A63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5062" name="Rectangle 6">
            <a:extLst>
              <a:ext uri="{FF2B5EF4-FFF2-40B4-BE49-F238E27FC236}">
                <a16:creationId xmlns:a16="http://schemas.microsoft.com/office/drawing/2014/main" id="{43EB055B-A3C9-F44A-881B-C9CC9ED2A38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anose="02020603050405020304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63" name="Rectangle 7">
            <a:extLst>
              <a:ext uri="{FF2B5EF4-FFF2-40B4-BE49-F238E27FC236}">
                <a16:creationId xmlns:a16="http://schemas.microsoft.com/office/drawing/2014/main" id="{9346D071-2AEB-934C-B769-A5324AEC5D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3F29E17C-462E-6C4D-856D-B6747F1CA4A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>
            <a:extLst>
              <a:ext uri="{FF2B5EF4-FFF2-40B4-BE49-F238E27FC236}">
                <a16:creationId xmlns:a16="http://schemas.microsoft.com/office/drawing/2014/main" id="{AC50B3FB-0CF4-184D-9B54-D2C0B2BA791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A4B7D62A-352D-C549-A605-7EEE45A55668}" type="slidenum">
              <a:rPr lang="en-US" altLang="en-US" sz="1200"/>
              <a:pPr algn="r" eaLnBrk="1" hangingPunct="1"/>
              <a:t>6</a:t>
            </a:fld>
            <a:endParaRPr lang="en-US" altLang="en-US" sz="1200"/>
          </a:p>
        </p:txBody>
      </p:sp>
      <p:sp>
        <p:nvSpPr>
          <p:cNvPr id="69634" name="Rectangle 2">
            <a:extLst>
              <a:ext uri="{FF2B5EF4-FFF2-40B4-BE49-F238E27FC236}">
                <a16:creationId xmlns:a16="http://schemas.microsoft.com/office/drawing/2014/main" id="{29D8A6B8-5676-3A47-91EB-EA3C0B44621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54C79B4C-1938-DA41-9FE6-4DB7896610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>
            <a:extLst>
              <a:ext uri="{FF2B5EF4-FFF2-40B4-BE49-F238E27FC236}">
                <a16:creationId xmlns:a16="http://schemas.microsoft.com/office/drawing/2014/main" id="{8EBCBA5E-64B0-504E-9D41-A05D9824A16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5FE7CDD2-5DAD-9A44-AF81-0E8E0DE68E6A}" type="slidenum">
              <a:rPr lang="en-US" altLang="en-US" sz="1200"/>
              <a:pPr algn="r" eaLnBrk="1" hangingPunct="1"/>
              <a:t>33</a:t>
            </a:fld>
            <a:endParaRPr lang="en-US" altLang="en-US" sz="1200"/>
          </a:p>
        </p:txBody>
      </p:sp>
      <p:sp>
        <p:nvSpPr>
          <p:cNvPr id="86018" name="Rectangle 2">
            <a:extLst>
              <a:ext uri="{FF2B5EF4-FFF2-40B4-BE49-F238E27FC236}">
                <a16:creationId xmlns:a16="http://schemas.microsoft.com/office/drawing/2014/main" id="{9F1E95A7-3AA1-8C48-8C9A-D898E18675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04BE9B38-12D8-FB42-90CC-D4628CF3EC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>
            <a:extLst>
              <a:ext uri="{FF2B5EF4-FFF2-40B4-BE49-F238E27FC236}">
                <a16:creationId xmlns:a16="http://schemas.microsoft.com/office/drawing/2014/main" id="{556AA55F-44E0-F041-897F-4DEF13FC21A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53CE0E84-B87B-BF4A-AB22-2669D0F3B542}" type="slidenum">
              <a:rPr lang="en-US" altLang="en-US" sz="1200"/>
              <a:pPr algn="r" eaLnBrk="1" hangingPunct="1"/>
              <a:t>7</a:t>
            </a:fld>
            <a:endParaRPr lang="en-US" altLang="en-US" sz="1200"/>
          </a:p>
        </p:txBody>
      </p:sp>
      <p:sp>
        <p:nvSpPr>
          <p:cNvPr id="71682" name="Rectangle 2">
            <a:extLst>
              <a:ext uri="{FF2B5EF4-FFF2-40B4-BE49-F238E27FC236}">
                <a16:creationId xmlns:a16="http://schemas.microsoft.com/office/drawing/2014/main" id="{58832E78-AA88-AB4D-82BF-0160E4A2C7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D7E54838-7516-4A42-9D09-D4B52E67EF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>
            <a:extLst>
              <a:ext uri="{FF2B5EF4-FFF2-40B4-BE49-F238E27FC236}">
                <a16:creationId xmlns:a16="http://schemas.microsoft.com/office/drawing/2014/main" id="{91D246D3-8132-9742-8B12-2CE99DE20D4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CA22914-4705-1541-918B-447437421DD7}" type="slidenum">
              <a:rPr lang="en-US" altLang="en-US" sz="1200"/>
              <a:pPr algn="r" eaLnBrk="1" hangingPunct="1"/>
              <a:t>8</a:t>
            </a:fld>
            <a:endParaRPr lang="en-US" altLang="en-US" sz="1200"/>
          </a:p>
        </p:txBody>
      </p:sp>
      <p:sp>
        <p:nvSpPr>
          <p:cNvPr id="73730" name="Rectangle 2">
            <a:extLst>
              <a:ext uri="{FF2B5EF4-FFF2-40B4-BE49-F238E27FC236}">
                <a16:creationId xmlns:a16="http://schemas.microsoft.com/office/drawing/2014/main" id="{DCC1A72C-84D7-9448-AB25-DA0C0DECE0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0F86B821-DFCD-1E4D-A1DA-5176251A2A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>
            <a:extLst>
              <a:ext uri="{FF2B5EF4-FFF2-40B4-BE49-F238E27FC236}">
                <a16:creationId xmlns:a16="http://schemas.microsoft.com/office/drawing/2014/main" id="{51FD1053-0428-5E45-B439-FD91277DEFD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5E493FE7-942B-994C-84B6-F59152997292}" type="slidenum">
              <a:rPr lang="en-US" altLang="en-US" sz="1200"/>
              <a:pPr algn="r" eaLnBrk="1" hangingPunct="1"/>
              <a:t>9</a:t>
            </a:fld>
            <a:endParaRPr lang="en-US" altLang="en-US" sz="1200"/>
          </a:p>
        </p:txBody>
      </p:sp>
      <p:sp>
        <p:nvSpPr>
          <p:cNvPr id="75778" name="Rectangle 2">
            <a:extLst>
              <a:ext uri="{FF2B5EF4-FFF2-40B4-BE49-F238E27FC236}">
                <a16:creationId xmlns:a16="http://schemas.microsoft.com/office/drawing/2014/main" id="{D8DDFE72-648A-724B-B239-2152A9FDB3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29C1F72D-673D-824C-BED1-6B160BF47E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>
            <a:extLst>
              <a:ext uri="{FF2B5EF4-FFF2-40B4-BE49-F238E27FC236}">
                <a16:creationId xmlns:a16="http://schemas.microsoft.com/office/drawing/2014/main" id="{5014F7B4-A26B-454B-BBA9-4706FA5F309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3DCAEEE0-6574-BA43-99EF-FD1734EBC1D7}" type="slidenum">
              <a:rPr lang="en-US" altLang="en-US" sz="1200"/>
              <a:pPr algn="r" eaLnBrk="1" hangingPunct="1"/>
              <a:t>10</a:t>
            </a:fld>
            <a:endParaRPr lang="en-US" altLang="en-US" sz="1200"/>
          </a:p>
        </p:txBody>
      </p:sp>
      <p:sp>
        <p:nvSpPr>
          <p:cNvPr id="77826" name="Rectangle 2">
            <a:extLst>
              <a:ext uri="{FF2B5EF4-FFF2-40B4-BE49-F238E27FC236}">
                <a16:creationId xmlns:a16="http://schemas.microsoft.com/office/drawing/2014/main" id="{9348E944-E6A9-4C44-9D5C-B4B291D29D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BCC99CF4-E249-6F4A-A4B0-952AF581DA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>
            <a:extLst>
              <a:ext uri="{FF2B5EF4-FFF2-40B4-BE49-F238E27FC236}">
                <a16:creationId xmlns:a16="http://schemas.microsoft.com/office/drawing/2014/main" id="{49499948-B600-5D40-9EB0-D43211EA2A1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336B59F7-8EE9-C742-8007-3B3EB4D5E905}" type="slidenum">
              <a:rPr lang="en-US" altLang="en-US" sz="1200"/>
              <a:pPr algn="r" eaLnBrk="1" hangingPunct="1"/>
              <a:t>18</a:t>
            </a:fld>
            <a:endParaRPr lang="en-US" altLang="en-US" sz="1200"/>
          </a:p>
        </p:txBody>
      </p:sp>
      <p:sp>
        <p:nvSpPr>
          <p:cNvPr id="79874" name="Rectangle 2">
            <a:extLst>
              <a:ext uri="{FF2B5EF4-FFF2-40B4-BE49-F238E27FC236}">
                <a16:creationId xmlns:a16="http://schemas.microsoft.com/office/drawing/2014/main" id="{D023DE60-BC4E-2B49-89C7-6E0E902D462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1F1D0BAD-506C-AE4F-81B0-9E1146B70E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E78A471-D789-41F3-8A64-F8CE717DD838}" type="slidenum">
              <a:rPr lang="en-GB"/>
              <a:t>20</a:t>
            </a:fld>
            <a:endParaRPr lang="en-GB"/>
          </a:p>
        </p:txBody>
      </p:sp>
      <p:sp>
        <p:nvSpPr>
          <p:cNvPr id="409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100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tIns="10584"/>
          <a:lstStyle/>
          <a:p>
            <a:pPr algn="just" eaLnBrk="1">
              <a:lnSpc>
                <a:spcPct val="93000"/>
              </a:lnSpc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t> Typical course of HIV infection.</a:t>
            </a:r>
          </a:p>
          <a:p>
            <a:endParaRPr/>
          </a:p>
          <a:p>
            <a:r>
              <a:rPr lang="en-GB"/>
              <a:t>IF THIS IMAGE HAS BEEN PROVIDED BY OR IS OWNED BY A THIRD PARTY, AS INDICATED IN THE CAPTION LINE, THEN FURTHER PERMISSION MAY BE NEEDED BEFORE ANY FURTHER USE. PLEASE CONTACT WILEY'S PERMISSIONS DEPARTMENT ON PERMISSIONS@WILEY.COM OR USE THE RIGHTSLINK SERVICE BY CLICKING ON THE 'REQUEST PERMISSIONS' LINK ACCOMPANYING THIS ARTICLE. WILEY OR AUTHOR OWNED IMAGES MAY BE USED FOR NON-COMMERCIAL PURPOSES, SUBJECT TO PROPER CITATION OF THE ARTICLE, AUTHOR, AND PUBLISHER.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989330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>
            <a:extLst>
              <a:ext uri="{FF2B5EF4-FFF2-40B4-BE49-F238E27FC236}">
                <a16:creationId xmlns:a16="http://schemas.microsoft.com/office/drawing/2014/main" id="{6A2B959B-A441-5D49-AD3D-BEE6E180B03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5257F60C-DA41-A54A-92F7-78AECF79E6D4}" type="slidenum">
              <a:rPr lang="en-US" altLang="en-US" sz="1200"/>
              <a:pPr algn="r" eaLnBrk="1" hangingPunct="1"/>
              <a:t>21</a:t>
            </a:fld>
            <a:endParaRPr lang="en-US" altLang="en-US" sz="1200"/>
          </a:p>
        </p:txBody>
      </p:sp>
      <p:sp>
        <p:nvSpPr>
          <p:cNvPr id="81922" name="Rectangle 2">
            <a:extLst>
              <a:ext uri="{FF2B5EF4-FFF2-40B4-BE49-F238E27FC236}">
                <a16:creationId xmlns:a16="http://schemas.microsoft.com/office/drawing/2014/main" id="{BB72A110-12D3-0040-8305-82FB75E654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22B9A41F-59CA-BE47-A243-D596C817ED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>
            <a:extLst>
              <a:ext uri="{FF2B5EF4-FFF2-40B4-BE49-F238E27FC236}">
                <a16:creationId xmlns:a16="http://schemas.microsoft.com/office/drawing/2014/main" id="{7BF1FC63-03CE-6548-9E29-B0B3826079E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65902F52-DCAE-1248-9DAE-F012AC77251E}" type="slidenum">
              <a:rPr lang="en-US" altLang="en-US" sz="1200"/>
              <a:pPr algn="r" eaLnBrk="1" hangingPunct="1"/>
              <a:t>32</a:t>
            </a:fld>
            <a:endParaRPr lang="en-US" altLang="en-US" sz="1200"/>
          </a:p>
        </p:txBody>
      </p:sp>
      <p:sp>
        <p:nvSpPr>
          <p:cNvPr id="83970" name="Rectangle 2">
            <a:extLst>
              <a:ext uri="{FF2B5EF4-FFF2-40B4-BE49-F238E27FC236}">
                <a16:creationId xmlns:a16="http://schemas.microsoft.com/office/drawing/2014/main" id="{56E61896-DC8B-6243-BCCB-CEC5F7F450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AA24A86C-6D38-DC44-AB87-A25E380538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38871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68351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20197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481" y="1604329"/>
            <a:ext cx="8226720" cy="21933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6481" y="3935934"/>
            <a:ext cx="8226720" cy="2193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65E9B0-7DA8-466E-963D-86F25D5E43BA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8502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7021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4405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38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38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8229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6545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51971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607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1413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2249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1">
            <a:extLst>
              <a:ext uri="{FF2B5EF4-FFF2-40B4-BE49-F238E27FC236}">
                <a16:creationId xmlns:a16="http://schemas.microsoft.com/office/drawing/2014/main" id="{9EBE766E-A573-D347-AE86-A079A32131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22">
            <a:extLst>
              <a:ext uri="{FF2B5EF4-FFF2-40B4-BE49-F238E27FC236}">
                <a16:creationId xmlns:a16="http://schemas.microsoft.com/office/drawing/2014/main" id="{BF958667-5FCF-C646-A0F0-90DD3ABC37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4000"/>
            <a:ext cx="8229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" name="Text Box 39">
            <a:extLst>
              <a:ext uri="{FF2B5EF4-FFF2-40B4-BE49-F238E27FC236}">
                <a16:creationId xmlns:a16="http://schemas.microsoft.com/office/drawing/2014/main" id="{9AAB4F88-A27C-994C-8D62-6C4DF1CE9DFA}"/>
              </a:ext>
            </a:extLst>
          </p:cNvPr>
          <p:cNvSpPr txBox="1">
            <a:spLocks noChangeArrowheads="1"/>
          </p:cNvSpPr>
          <p:nvPr userDrawn="1"/>
        </p:nvSpPr>
        <p:spPr bwMode="black">
          <a:xfrm>
            <a:off x="0" y="6489700"/>
            <a:ext cx="9144000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baseline="30000"/>
              <a:t>Copyright © 2015 Cengage Learning</a:t>
            </a:r>
            <a:r>
              <a:rPr lang="en-US" altLang="en-US" baseline="42000"/>
              <a:t>®</a:t>
            </a:r>
            <a:r>
              <a:rPr lang="en-US" altLang="en-US" baseline="30000"/>
              <a:t>.</a:t>
            </a:r>
            <a:endParaRPr lang="en-US" altLang="en-US"/>
          </a:p>
        </p:txBody>
      </p:sp>
      <p:pic>
        <p:nvPicPr>
          <p:cNvPr id="1029" name="Picture 6" descr="CL_Logo_Black_R.eps">
            <a:extLst>
              <a:ext uri="{FF2B5EF4-FFF2-40B4-BE49-F238E27FC236}">
                <a16:creationId xmlns:a16="http://schemas.microsoft.com/office/drawing/2014/main" id="{57DCA30B-5D43-BE4A-9D9E-C342AF783F0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715000"/>
            <a:ext cx="2438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8000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  <a:ea typeface="ＭＳ Ｐゴシック" charset="0"/>
          <a:cs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  <a:ea typeface="ＭＳ Ｐゴシック" charset="0"/>
          <a:cs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  <a:ea typeface="ＭＳ Ｐゴシック" charset="0"/>
          <a:cs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  <a:ea typeface="ＭＳ Ｐゴシック" charset="0"/>
          <a:cs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  <a:cs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  <a:cs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  <a:cs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  <a:cs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kern="1200">
          <a:solidFill>
            <a:schemeClr val="tx1"/>
          </a:solidFill>
          <a:latin typeface="+mn-lt"/>
          <a:ea typeface="Times New Roman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kern="1200">
          <a:solidFill>
            <a:schemeClr val="tx1"/>
          </a:solidFill>
          <a:latin typeface="+mn-lt"/>
          <a:ea typeface="Times New Roman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ern="1200">
          <a:solidFill>
            <a:schemeClr val="tx1"/>
          </a:solidFill>
          <a:latin typeface="+mn-lt"/>
          <a:ea typeface="Times New Roman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kern="1200">
          <a:solidFill>
            <a:schemeClr val="tx1"/>
          </a:solidFill>
          <a:latin typeface="+mn-lt"/>
          <a:ea typeface="Times New Roman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onlinelibrary.wiley.com/doi/10.1111/j.1365-2796.2007.01910.x/full#f2" TargetMode="External"/><Relationship Id="rId5" Type="http://schemas.openxmlformats.org/officeDocument/2006/relationships/hyperlink" Target="http://onlinelibrary.wiley.com/doi/10.1111/jim.2008.263.issue-3/issuetoc" TargetMode="Externa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%18T0904_AIDSStatistics.jpg%20%20%20%20%20%20%20%20%20%20%20%20%20%20%20%20%20%20%20%20%20%20%20%20%20%20%20%20%20%20%20%20%20%20%20%20%20%20%2000030FE6%0cMacintosh%20HD%20%20%20%20%20%20%20%20%20%20%20%20%20%20%20%20%20%20%20ABA78158: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3820D-9488-8344-8EBB-96499A50EE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905000"/>
            <a:ext cx="6858000" cy="2387600"/>
          </a:xfrm>
        </p:spPr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AIDS – What happens when the immune system fails?</a:t>
            </a:r>
          </a:p>
        </p:txBody>
      </p:sp>
    </p:spTree>
    <p:extLst>
      <p:ext uri="{BB962C8B-B14F-4D97-AF65-F5344CB8AC3E}">
        <p14:creationId xmlns:p14="http://schemas.microsoft.com/office/powerpoint/2010/main" val="23466001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>
            <a:extLst>
              <a:ext uri="{FF2B5EF4-FFF2-40B4-BE49-F238E27FC236}">
                <a16:creationId xmlns:a16="http://schemas.microsoft.com/office/drawing/2014/main" id="{DC0CC4F0-6B43-5E47-A260-E4E64BA3C58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Immune Deficiency Disorders</a:t>
            </a:r>
          </a:p>
        </p:txBody>
      </p:sp>
      <p:sp>
        <p:nvSpPr>
          <p:cNvPr id="76802" name="Rectangle 3">
            <a:extLst>
              <a:ext uri="{FF2B5EF4-FFF2-40B4-BE49-F238E27FC236}">
                <a16:creationId xmlns:a16="http://schemas.microsoft.com/office/drawing/2014/main" id="{A62DC385-B8E8-F441-AFB4-AD7D16819201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57200" y="1524000"/>
            <a:ext cx="8458200" cy="4953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altLang="en-US" sz="40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AIDS primarily spread three ways:</a:t>
            </a:r>
          </a:p>
          <a:p>
            <a:pPr lvl="1" eaLnBrk="1" hangingPunct="1"/>
            <a:endParaRPr lang="en-US" altLang="en-US" sz="32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/>
            <a:r>
              <a:rPr lang="en-US" altLang="en-US" sz="3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Sexual intercourse</a:t>
            </a:r>
          </a:p>
          <a:p>
            <a:pPr lvl="1" eaLnBrk="1" hangingPunct="1"/>
            <a:endParaRPr lang="en-US" altLang="en-US" sz="32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/>
            <a:r>
              <a:rPr lang="en-US" altLang="en-US" sz="3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Sharing of hypodermic needles</a:t>
            </a:r>
          </a:p>
          <a:p>
            <a:pPr lvl="1" eaLnBrk="1" hangingPunct="1"/>
            <a:endParaRPr lang="en-US" altLang="en-US" sz="32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/>
            <a:r>
              <a:rPr lang="en-US" altLang="en-US" sz="3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utero from infected mother to unborn baby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1923679" y="-7441"/>
            <a:ext cx="529664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AIDS: The Beginning…</a:t>
            </a:r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304800" y="685800"/>
            <a:ext cx="8030916" cy="353943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-- December, 1980: San Francisco and New York</a:t>
            </a:r>
          </a:p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Seemingly healthy men were coming down with rare</a:t>
            </a:r>
          </a:p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diseases, such as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Pneumocystis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pneumonia and</a:t>
            </a:r>
          </a:p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Kaposi’s sarcoma</a:t>
            </a:r>
          </a:p>
          <a:p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-- Incidence of both diseases restricted to gay men</a:t>
            </a:r>
          </a:p>
          <a:p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-- Also found in Haitian immigrants</a:t>
            </a:r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97363"/>
            <a:ext cx="3200400" cy="256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76975" y="4076700"/>
            <a:ext cx="2867025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722640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2956814" y="0"/>
            <a:ext cx="323037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latin typeface="Calibri" panose="020F0502020204030204" pitchFamily="34" charset="0"/>
                <a:cs typeface="Calibri" panose="020F0502020204030204" pitchFamily="34" charset="0"/>
              </a:rPr>
              <a:t>The Beginning…</a:t>
            </a: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778814" y="762000"/>
            <a:ext cx="7586372" cy="2246769"/>
          </a:xfrm>
          <a:prstGeom prst="rect">
            <a:avLst/>
          </a:prstGeom>
          <a:solidFill>
            <a:schemeClr val="accent1"/>
          </a:solidFill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-- By mid-1982, the syndrome was identified in </a:t>
            </a:r>
          </a:p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hemophiliacs and IV drug users. </a:t>
            </a:r>
          </a:p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-- All risk factors had the </a:t>
            </a:r>
            <a:r>
              <a:rPr lang="en-US" sz="2800" b="1" u="sng" dirty="0">
                <a:latin typeface="Calibri" panose="020F0502020204030204" pitchFamily="34" charset="0"/>
                <a:cs typeface="Calibri" panose="020F0502020204030204" pitchFamily="34" charset="0"/>
              </a:rPr>
              <a:t>exchange of bodily fluids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in common</a:t>
            </a:r>
          </a:p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-- Affected individuals had reduced T cell counts</a:t>
            </a: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29000"/>
            <a:ext cx="4191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827463"/>
            <a:ext cx="4572000" cy="303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690619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2590528" y="-21771"/>
            <a:ext cx="396294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Naming the Malady</a:t>
            </a:r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296862" y="685800"/>
            <a:ext cx="8550275" cy="6001643"/>
          </a:xfrm>
          <a:prstGeom prst="rect">
            <a:avLst/>
          </a:prstGeom>
          <a:solidFill>
            <a:schemeClr val="accent1"/>
          </a:solidFill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-- Called “4 H disease”: Homosexuals, Haitians, </a:t>
            </a:r>
          </a:p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Heroin users, Hemophiliacs</a:t>
            </a:r>
          </a:p>
          <a:p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-- GRID: Gay-Related Immune Deficiency</a:t>
            </a:r>
          </a:p>
          <a:p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-- “Gay Plague”; “A judgment of God”; “we do reap it in our flesh when we violate the laws of God”</a:t>
            </a:r>
          </a:p>
          <a:p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-- Once it was shown in heterosexual individuals and children, a more benign name was chosen: AIDS (Acquired Immune Deficiency Syndrome)</a:t>
            </a:r>
          </a:p>
        </p:txBody>
      </p:sp>
    </p:spTree>
    <p:extLst>
      <p:ext uri="{BB962C8B-B14F-4D97-AF65-F5344CB8AC3E}">
        <p14:creationId xmlns:p14="http://schemas.microsoft.com/office/powerpoint/2010/main" val="14497145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2454273" y="76200"/>
            <a:ext cx="423545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latin typeface="Calibri" panose="020F0502020204030204" pitchFamily="34" charset="0"/>
                <a:cs typeface="Calibri" panose="020F0502020204030204" pitchFamily="34" charset="0"/>
              </a:rPr>
              <a:t>The Beginning…</a:t>
            </a:r>
          </a:p>
        </p:txBody>
      </p:sp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228600" y="982176"/>
            <a:ext cx="8686800" cy="5693866"/>
          </a:xfrm>
          <a:prstGeom prst="rect">
            <a:avLst/>
          </a:prstGeom>
          <a:solidFill>
            <a:schemeClr val="accent1"/>
          </a:solidFill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-- In early 1983, the first heterosexual cases were identified: 2 women who were partners of IV drug users</a:t>
            </a: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-- 1983: 3,068 US cases; 48% had died (not reportable</a:t>
            </a: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to CDC in all states until 1983)</a:t>
            </a: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-- Africans identified with the disease: mostly  heterosexuals who did not use IV drugs</a:t>
            </a: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-- Supported the idea that AIDS was primarily a STD</a:t>
            </a: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-- Also determined that risk for AIDS increases with number of sex partners and with certain sexual behaviors</a:t>
            </a:r>
          </a:p>
        </p:txBody>
      </p:sp>
    </p:spTree>
    <p:extLst>
      <p:ext uri="{BB962C8B-B14F-4D97-AF65-F5344CB8AC3E}">
        <p14:creationId xmlns:p14="http://schemas.microsoft.com/office/powerpoint/2010/main" val="38189413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1288825" y="-10886"/>
            <a:ext cx="656634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Big Question: What Causes AIDS?</a:t>
            </a: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652337" y="609600"/>
            <a:ext cx="7839326" cy="397031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-- Mutant Cytomegalovirus?</a:t>
            </a:r>
          </a:p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-- “Poppers”?</a:t>
            </a:r>
          </a:p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-- Could having numerous STDs overwhelm the </a:t>
            </a:r>
          </a:p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immune system?</a:t>
            </a:r>
          </a:p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-- Sperm in the male bowel?</a:t>
            </a:r>
          </a:p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-- Infectious disease?</a:t>
            </a:r>
          </a:p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-- Finally, in 1983, French and American researchers</a:t>
            </a:r>
          </a:p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identified Human Immunodeficiency Virus (HIV) as </a:t>
            </a:r>
          </a:p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a cause of the syndrome</a:t>
            </a:r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4162425"/>
            <a:ext cx="4038600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4114800" y="6313488"/>
            <a:ext cx="90120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CMV</a:t>
            </a:r>
          </a:p>
        </p:txBody>
      </p:sp>
    </p:spTree>
    <p:extLst>
      <p:ext uri="{BB962C8B-B14F-4D97-AF65-F5344CB8AC3E}">
        <p14:creationId xmlns:p14="http://schemas.microsoft.com/office/powerpoint/2010/main" val="11417561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 descr="09_19Figure-L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656" y="914400"/>
            <a:ext cx="8548687" cy="5715000"/>
          </a:xfrm>
          <a:prstGeom prst="rect">
            <a:avLst/>
          </a:prstGeom>
          <a:noFill/>
        </p:spPr>
      </p:pic>
      <p:sp>
        <p:nvSpPr>
          <p:cNvPr id="2458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104900" y="76200"/>
            <a:ext cx="6934200" cy="860425"/>
          </a:xfrm>
          <a:solidFill>
            <a:schemeClr val="accent1"/>
          </a:solidFill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Structure of HIV</a:t>
            </a:r>
          </a:p>
        </p:txBody>
      </p:sp>
    </p:spTree>
    <p:extLst>
      <p:ext uri="{BB962C8B-B14F-4D97-AF65-F5344CB8AC3E}">
        <p14:creationId xmlns:p14="http://schemas.microsoft.com/office/powerpoint/2010/main" val="19542937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960730" y="44450"/>
            <a:ext cx="426661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latin typeface="Calibri" panose="020F0502020204030204" pitchFamily="34" charset="0"/>
                <a:cs typeface="Calibri" panose="020F0502020204030204" pitchFamily="34" charset="0"/>
              </a:rPr>
              <a:t>How Does HIV Cause </a:t>
            </a:r>
          </a:p>
          <a:p>
            <a:pPr algn="ctr"/>
            <a:r>
              <a:rPr lang="en-US" sz="3600" b="1">
                <a:latin typeface="Calibri" panose="020F0502020204030204" pitchFamily="34" charset="0"/>
                <a:cs typeface="Calibri" panose="020F0502020204030204" pitchFamily="34" charset="0"/>
              </a:rPr>
              <a:t>AIDS?</a:t>
            </a:r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152400" y="1905000"/>
            <a:ext cx="5867400" cy="9461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-- HIV attacks mainly Helper T cells,</a:t>
            </a:r>
          </a:p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blunting the immune response</a:t>
            </a:r>
          </a:p>
        </p:txBody>
      </p:sp>
      <p:pic>
        <p:nvPicPr>
          <p:cNvPr id="39940" name="Picture 4" descr="f15-10_events_in_b-cell_c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6938" y="0"/>
            <a:ext cx="3167062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370816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>
            <a:extLst>
              <a:ext uri="{FF2B5EF4-FFF2-40B4-BE49-F238E27FC236}">
                <a16:creationId xmlns:a16="http://schemas.microsoft.com/office/drawing/2014/main" id="{A6F0BD65-1195-1E45-895E-0883BCC2BFA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Immune Deficiency Disorders</a:t>
            </a:r>
          </a:p>
        </p:txBody>
      </p:sp>
      <p:sp>
        <p:nvSpPr>
          <p:cNvPr id="78850" name="Rectangle 3">
            <a:extLst>
              <a:ext uri="{FF2B5EF4-FFF2-40B4-BE49-F238E27FC236}">
                <a16:creationId xmlns:a16="http://schemas.microsoft.com/office/drawing/2014/main" id="{BC49CC0A-147D-CF4B-BDA2-6C95EBBA3825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57200" y="1143000"/>
            <a:ext cx="8229600" cy="4876800"/>
          </a:xfrm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HIV Stages</a:t>
            </a: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Acute Infection</a:t>
            </a:r>
          </a:p>
          <a:p>
            <a:pPr lvl="1" eaLnBrk="1" hangingPunct="1"/>
            <a:endParaRPr lang="en-US" altLang="en-US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Clinical Latency</a:t>
            </a:r>
          </a:p>
          <a:p>
            <a:pPr lvl="1" eaLnBrk="1" hangingPunct="1"/>
            <a:endParaRPr lang="en-US" altLang="en-US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Early-Stage AIDS</a:t>
            </a:r>
          </a:p>
          <a:p>
            <a:pPr lvl="1" eaLnBrk="1" hangingPunct="1"/>
            <a:endParaRPr lang="en-US" altLang="en-US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Middle-Stage AIDS</a:t>
            </a:r>
          </a:p>
          <a:p>
            <a:pPr lvl="1" eaLnBrk="1" hangingPunct="1"/>
            <a:endParaRPr lang="en-US" altLang="en-US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Late-Stage AIDS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09_21Figure-L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963" y="273050"/>
            <a:ext cx="7454900" cy="6127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011008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09_09Figure-L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525" y="220663"/>
            <a:ext cx="4054475" cy="6416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0487" name="Rectangle 7"/>
          <p:cNvSpPr>
            <a:spLocks noGrp="1" noChangeArrowheads="1"/>
          </p:cNvSpPr>
          <p:nvPr>
            <p:ph sz="half" idx="1"/>
          </p:nvPr>
        </p:nvSpPr>
        <p:spPr>
          <a:xfrm>
            <a:off x="4800600" y="762000"/>
            <a:ext cx="4038600" cy="54102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B Cells produce antibodies</a:t>
            </a: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Each antibody specific for a specific antigen</a:t>
            </a: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Your body produces 1000s of different antibodies</a:t>
            </a: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Termed </a:t>
            </a:r>
            <a:r>
              <a:rPr lang="en-US" sz="3200" b="1" i="1" dirty="0">
                <a:latin typeface="Calibri" panose="020F0502020204030204" pitchFamily="34" charset="0"/>
                <a:cs typeface="Calibri" panose="020F0502020204030204" pitchFamily="34" charset="0"/>
              </a:rPr>
              <a:t>Humoral Immunity</a:t>
            </a:r>
          </a:p>
        </p:txBody>
      </p:sp>
    </p:spTree>
    <p:extLst>
      <p:ext uri="{BB962C8B-B14F-4D97-AF65-F5344CB8AC3E}">
        <p14:creationId xmlns:p14="http://schemas.microsoft.com/office/powerpoint/2010/main" val="9845339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>
          <a:xfrm>
            <a:off x="424801" y="419401"/>
            <a:ext cx="8228160" cy="724320"/>
          </a:xfrm>
        </p:spPr>
        <p:txBody>
          <a:bodyPr vert="horz" lIns="91440" tIns="12801" rIns="91440" bIns="45720" rtlCol="0" anchor="ctr">
            <a:norm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sz="1451" b="1"/>
              <a:t>The first postmodern pandemic: 25 years of HIV/ AIDS</a:t>
            </a:r>
          </a:p>
        </p:txBody>
      </p:sp>
      <p:pic>
        <p:nvPicPr>
          <p:cNvPr id="205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91095" y="1980414"/>
            <a:ext cx="5183456" cy="297184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05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0"/>
            <a:ext cx="0" cy="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3" name="Text Box 4"/>
          <p:cNvSpPr txBox="1">
            <a:spLocks noChangeArrowheads="1"/>
          </p:cNvSpPr>
          <p:nvPr/>
        </p:nvSpPr>
        <p:spPr bwMode="auto">
          <a:xfrm>
            <a:off x="115201" y="6205321"/>
            <a:ext cx="6252480" cy="50544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8" tIns="49619" rIns="81638" bIns="40819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en-GB" sz="998" b="1">
                <a:solidFill>
                  <a:srgbClr val="000000"/>
                </a:solidFill>
              </a:rPr>
              <a:t>Journal of Internal Medicine</a:t>
            </a:r>
            <a:br>
              <a:rPr lang="en-GB" sz="998">
                <a:solidFill>
                  <a:srgbClr val="000000"/>
                </a:solidFill>
              </a:rPr>
            </a:br>
            <a:r>
              <a:rPr lang="en-GB" sz="998">
                <a:solidFill>
                  <a:srgbClr val="000000"/>
                </a:solidFill>
                <a:hlinkClick r:id="rId5"/>
              </a:rPr>
              <a:t>Volume 263, Issue 3, </a:t>
            </a:r>
            <a:r>
              <a:rPr lang="en-GB" sz="998">
                <a:solidFill>
                  <a:srgbClr val="000000"/>
                </a:solidFill>
              </a:rPr>
              <a:t>pages 218-243, 17 JAN 2008 DOI: 10.1111/j.1365-2796.2007.01910.x</a:t>
            </a:r>
            <a:br>
              <a:rPr lang="en-GB" sz="998">
                <a:solidFill>
                  <a:srgbClr val="000000"/>
                </a:solidFill>
              </a:rPr>
            </a:br>
            <a:r>
              <a:rPr lang="en-GB" sz="998">
                <a:solidFill>
                  <a:srgbClr val="000000"/>
                </a:solidFill>
                <a:hlinkClick r:id="rId6"/>
              </a:rPr>
              <a:t>http://onlinelibrary.wiley.com/doi/10.1111/j.1365-2796.2007.01910.x/full#f2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6DD28B-2915-464C-997E-7318635A13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304800"/>
            <a:ext cx="9144000" cy="685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778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>
            <a:extLst>
              <a:ext uri="{FF2B5EF4-FFF2-40B4-BE49-F238E27FC236}">
                <a16:creationId xmlns:a16="http://schemas.microsoft.com/office/drawing/2014/main" id="{6D0A9EBE-8EC2-6D40-8EEC-1865A73033A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Immune Deficiency Disorders</a:t>
            </a:r>
          </a:p>
        </p:txBody>
      </p:sp>
      <p:sp>
        <p:nvSpPr>
          <p:cNvPr id="80898" name="Rectangle 3">
            <a:extLst>
              <a:ext uri="{FF2B5EF4-FFF2-40B4-BE49-F238E27FC236}">
                <a16:creationId xmlns:a16="http://schemas.microsoft.com/office/drawing/2014/main" id="{9B8E847B-FA53-BF47-9501-8C46840872E5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57200" y="1524000"/>
            <a:ext cx="8305800" cy="4876800"/>
          </a:xfrm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en-US" altLang="en-US" sz="40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Late-Stage AIDS</a:t>
            </a:r>
          </a:p>
          <a:p>
            <a:pPr lvl="1" eaLnBrk="1" hangingPunct="1"/>
            <a:endParaRPr lang="en-US" altLang="en-US" sz="32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/>
            <a:r>
              <a:rPr lang="en-US" altLang="en-US" sz="3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T-cell count drops below 200 cells per microliter</a:t>
            </a:r>
          </a:p>
          <a:p>
            <a:pPr lvl="1" eaLnBrk="1" hangingPunct="1"/>
            <a:endParaRPr lang="en-US" altLang="en-US" sz="32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/>
            <a:r>
              <a:rPr lang="en-US" altLang="en-US" sz="3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Treatment with Anti-Retroviral Therapy</a:t>
            </a:r>
          </a:p>
          <a:p>
            <a:pPr lvl="1" eaLnBrk="1" hangingPunct="1"/>
            <a:endParaRPr lang="en-US" altLang="en-US" sz="32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/>
            <a:r>
              <a:rPr lang="en-US" altLang="en-US" sz="3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Prevention – Avoid the HIV virus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0904_AIDSStatistics.jpg                                       00030FE6Macintosh HD                   ABA78158:">
            <a:extLst>
              <a:ext uri="{FF2B5EF4-FFF2-40B4-BE49-F238E27FC236}">
                <a16:creationId xmlns:a16="http://schemas.microsoft.com/office/drawing/2014/main" id="{63B86AD1-F3CC-D145-92EF-63722E33896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8075" y="1588"/>
            <a:ext cx="438785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54835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 descr="09_22Figure-L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863" y="441325"/>
            <a:ext cx="8548687" cy="58070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02245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09_23Figure-L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863" y="1020763"/>
            <a:ext cx="8548687" cy="46942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003215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90590B-5BC0-0142-9B3B-A6B960B68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04800"/>
            <a:ext cx="852805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0146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FG01_01a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4419600"/>
          </a:xfrm>
          <a:prstGeom prst="rect">
            <a:avLst/>
          </a:prstGeom>
          <a:noFill/>
        </p:spPr>
      </p:pic>
      <p:sp>
        <p:nvSpPr>
          <p:cNvPr id="4301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5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AIDS Pandemic: 2005</a:t>
            </a:r>
          </a:p>
        </p:txBody>
      </p:sp>
    </p:spTree>
    <p:extLst>
      <p:ext uri="{BB962C8B-B14F-4D97-AF65-F5344CB8AC3E}">
        <p14:creationId xmlns:p14="http://schemas.microsoft.com/office/powerpoint/2010/main" val="25709781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473E9-9336-1F42-8993-ED33E73A0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EE216A-E29C-024A-A7C6-E881DF416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76200"/>
            <a:ext cx="838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683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7F87D-D404-1B4A-9CC3-80A007363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BEBD85-4DC0-8F4B-ABB6-8D2BFC834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04800"/>
            <a:ext cx="874395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5184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36847-7F6B-954B-93B7-1B489CDBA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C2094E-1347-7B4B-BEA9-AA92CE42E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3" y="457200"/>
            <a:ext cx="9015573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505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09_10Figure-L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0663"/>
            <a:ext cx="4953000" cy="64166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5622925" y="2459038"/>
            <a:ext cx="271215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Antibodies</a:t>
            </a:r>
          </a:p>
        </p:txBody>
      </p:sp>
    </p:spTree>
    <p:extLst>
      <p:ext uri="{BB962C8B-B14F-4D97-AF65-F5344CB8AC3E}">
        <p14:creationId xmlns:p14="http://schemas.microsoft.com/office/powerpoint/2010/main" val="20737519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13FC5-3376-8649-BB25-945AE7A3E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8F4762-19F0-6043-A728-57A4A410B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52" y="1524000"/>
            <a:ext cx="9037948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540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CB1BC7-4F61-AE45-AF72-CD4F43216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55" y="419100"/>
            <a:ext cx="8655689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8489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>
            <a:extLst>
              <a:ext uri="{FF2B5EF4-FFF2-40B4-BE49-F238E27FC236}">
                <a16:creationId xmlns:a16="http://schemas.microsoft.com/office/drawing/2014/main" id="{CE04EE14-5B33-CE4C-9C06-94A49719F40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sz="5400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Rare Diseases</a:t>
            </a:r>
          </a:p>
        </p:txBody>
      </p:sp>
      <p:sp>
        <p:nvSpPr>
          <p:cNvPr id="82946" name="Rectangle 3">
            <a:extLst>
              <a:ext uri="{FF2B5EF4-FFF2-40B4-BE49-F238E27FC236}">
                <a16:creationId xmlns:a16="http://schemas.microsoft.com/office/drawing/2014/main" id="{524B8627-97BA-7049-A1BD-DB472A9245C0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Severe combined immunodeficiency disease (SCID)</a:t>
            </a:r>
          </a:p>
          <a:p>
            <a:pPr lvl="1" eaLnBrk="1" hangingPunct="1"/>
            <a:endParaRPr lang="en-US" altLang="en-US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Group of inherited disorders that cause partial or complete dysfunction of immune system (i.e. Apex Disease)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>
            <a:extLst>
              <a:ext uri="{FF2B5EF4-FFF2-40B4-BE49-F238E27FC236}">
                <a16:creationId xmlns:a16="http://schemas.microsoft.com/office/drawing/2014/main" id="{F1122590-E8DA-7E4E-A5A7-991C8471CE9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sz="5400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Effects of Aging</a:t>
            </a:r>
          </a:p>
        </p:txBody>
      </p:sp>
      <p:sp>
        <p:nvSpPr>
          <p:cNvPr id="84994" name="Rectangle 3">
            <a:extLst>
              <a:ext uri="{FF2B5EF4-FFF2-40B4-BE49-F238E27FC236}">
                <a16:creationId xmlns:a16="http://schemas.microsoft.com/office/drawing/2014/main" id="{4EB56BFF-7F91-6E41-87FE-D2BCD2575BFC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57200" y="1524000"/>
            <a:ext cx="8229600" cy="1905000"/>
          </a:xfrm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Degenerated thymus gland</a:t>
            </a:r>
          </a:p>
          <a:p>
            <a:pPr eaLnBrk="1" hangingPunct="1"/>
            <a:endParaRPr lang="en-US" altLang="en-US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eaLnBrk="1" hangingPunct="1"/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Changed function of antibodies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1409564" y="-85725"/>
            <a:ext cx="632487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3600" b="1" dirty="0">
                <a:latin typeface="Calibri" panose="020F0502020204030204" pitchFamily="34" charset="0"/>
                <a:cs typeface="Calibri" panose="020F0502020204030204" pitchFamily="34" charset="0"/>
              </a:rPr>
              <a:t>Antibodies: Lock and Key Model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158750" y="515938"/>
            <a:ext cx="7651005" cy="181588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-- Antibodies have </a:t>
            </a:r>
            <a:r>
              <a:rPr lang="en-GB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hypervariable</a:t>
            </a: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 regions that bind</a:t>
            </a:r>
          </a:p>
          <a:p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antigens</a:t>
            </a:r>
          </a:p>
          <a:p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-- This variability arises from “reshuffling” of the </a:t>
            </a:r>
          </a:p>
          <a:p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genes encoding the antibody proteins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1748" name="Picture 4" descr="f15-12_antigen-antibody_c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6200" y="3906838"/>
            <a:ext cx="5257800" cy="2951162"/>
          </a:xfrm>
          <a:prstGeom prst="rect">
            <a:avLst/>
          </a:prstGeom>
          <a:noFill/>
        </p:spPr>
      </p:pic>
      <p:pic>
        <p:nvPicPr>
          <p:cNvPr id="31749" name="Picture 5" descr="09-11_antibodystruc_1"/>
          <p:cNvPicPr preferRelativeResize="0"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352675"/>
            <a:ext cx="3886200" cy="32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49652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09_13Figure-L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136525"/>
            <a:ext cx="6816725" cy="6527800"/>
          </a:xfrm>
          <a:prstGeom prst="rect">
            <a:avLst/>
          </a:prstGeom>
          <a:noFill/>
        </p:spPr>
      </p:pic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76200" y="384175"/>
            <a:ext cx="3297441" cy="46166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Cell-Mediated Immunity</a:t>
            </a:r>
          </a:p>
        </p:txBody>
      </p:sp>
    </p:spTree>
    <p:extLst>
      <p:ext uri="{BB962C8B-B14F-4D97-AF65-F5344CB8AC3E}">
        <p14:creationId xmlns:p14="http://schemas.microsoft.com/office/powerpoint/2010/main" val="31359461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>
            <a:extLst>
              <a:ext uri="{FF2B5EF4-FFF2-40B4-BE49-F238E27FC236}">
                <a16:creationId xmlns:a16="http://schemas.microsoft.com/office/drawing/2014/main" id="{B0BBA3AA-8657-434B-AA75-6130C5F5283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sz="4800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Immune Deficiency Disorders</a:t>
            </a:r>
          </a:p>
        </p:txBody>
      </p:sp>
      <p:sp>
        <p:nvSpPr>
          <p:cNvPr id="68610" name="Rectangle 3">
            <a:extLst>
              <a:ext uri="{FF2B5EF4-FFF2-40B4-BE49-F238E27FC236}">
                <a16:creationId xmlns:a16="http://schemas.microsoft.com/office/drawing/2014/main" id="{A459920C-6BD1-BA4B-9D5A-06974C2ECA8A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en-US" altLang="en-US" sz="40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Inability of immune system to protect individual against disease</a:t>
            </a:r>
          </a:p>
          <a:p>
            <a:pPr eaLnBrk="1" hangingPunct="1"/>
            <a:endParaRPr lang="en-US" altLang="en-US" sz="4000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eaLnBrk="1" hangingPunct="1"/>
            <a:r>
              <a:rPr lang="en-US" altLang="en-US" sz="40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Congenital, genetic disorder or acquired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>
            <a:extLst>
              <a:ext uri="{FF2B5EF4-FFF2-40B4-BE49-F238E27FC236}">
                <a16:creationId xmlns:a16="http://schemas.microsoft.com/office/drawing/2014/main" id="{6504A8B5-F3F8-8B4B-9F33-AE0CBC3C43F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sz="4800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Immune Deficiency Disorders</a:t>
            </a:r>
          </a:p>
        </p:txBody>
      </p:sp>
      <p:sp>
        <p:nvSpPr>
          <p:cNvPr id="70658" name="Rectangle 3">
            <a:extLst>
              <a:ext uri="{FF2B5EF4-FFF2-40B4-BE49-F238E27FC236}">
                <a16:creationId xmlns:a16="http://schemas.microsoft.com/office/drawing/2014/main" id="{FBEEE35F-6768-F44D-9547-28269372085E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en-US" altLang="en-US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Acquired types may be due to:</a:t>
            </a:r>
          </a:p>
          <a:p>
            <a:pPr lvl="1" eaLnBrk="1" hangingPunct="1"/>
            <a:endParaRPr lang="en-US" altLang="en-US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Bone marrow suppression from chemotherapy and radiation</a:t>
            </a:r>
          </a:p>
          <a:p>
            <a:pPr lvl="1" eaLnBrk="1" hangingPunct="1"/>
            <a:endParaRPr lang="en-US" altLang="en-US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Medications given to organ transplant recipients</a:t>
            </a:r>
          </a:p>
          <a:p>
            <a:pPr lvl="1" eaLnBrk="1" hangingPunct="1"/>
            <a:endParaRPr lang="en-US" altLang="en-US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Immunodeficiency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E.g., acquired immunodeficiency syndrome (AIDS)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>
            <a:extLst>
              <a:ext uri="{FF2B5EF4-FFF2-40B4-BE49-F238E27FC236}">
                <a16:creationId xmlns:a16="http://schemas.microsoft.com/office/drawing/2014/main" id="{0CF00A94-9145-4544-B929-6AC1E4962D6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Immune Deficiency Disorders</a:t>
            </a:r>
          </a:p>
        </p:txBody>
      </p:sp>
      <p:sp>
        <p:nvSpPr>
          <p:cNvPr id="72706" name="Rectangle 3">
            <a:extLst>
              <a:ext uri="{FF2B5EF4-FFF2-40B4-BE49-F238E27FC236}">
                <a16:creationId xmlns:a16="http://schemas.microsoft.com/office/drawing/2014/main" id="{FDC69A27-DCC4-C943-992D-D3191164511C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57200" y="1181100"/>
            <a:ext cx="8229600" cy="52197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altLang="en-US" sz="40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AIDS</a:t>
            </a:r>
            <a:endParaRPr lang="en-US" altLang="en-US" sz="40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/>
            <a:r>
              <a:rPr lang="en-US" altLang="en-US" sz="3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Human immunodeficiency virus (HIV)</a:t>
            </a:r>
          </a:p>
          <a:p>
            <a:pPr lvl="1" eaLnBrk="1" hangingPunct="1"/>
            <a:endParaRPr lang="en-US" altLang="en-US" sz="32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/>
            <a:r>
              <a:rPr lang="en-US" altLang="en-US" sz="3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Eradicates individual</a:t>
            </a:r>
            <a:r>
              <a:rPr lang="ja-JP" altLang="en-US" sz="32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’</a:t>
            </a:r>
            <a:r>
              <a:rPr lang="en-US" altLang="ja-JP" sz="3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 lymphocytes</a:t>
            </a:r>
          </a:p>
          <a:p>
            <a:pPr lvl="1" eaLnBrk="1" hangingPunct="1"/>
            <a:endParaRPr lang="en-US" altLang="en-US" sz="32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/>
            <a:r>
              <a:rPr lang="en-US" altLang="en-US" sz="3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Virus must enter body and bloodstream</a:t>
            </a:r>
          </a:p>
          <a:p>
            <a:pPr lvl="1" eaLnBrk="1" hangingPunct="1"/>
            <a:endParaRPr lang="en-US" altLang="en-US" sz="32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/>
            <a:r>
              <a:rPr lang="en-US" altLang="en-US" sz="3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Virus is very fragile and easily killed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>
            <a:extLst>
              <a:ext uri="{FF2B5EF4-FFF2-40B4-BE49-F238E27FC236}">
                <a16:creationId xmlns:a16="http://schemas.microsoft.com/office/drawing/2014/main" id="{7B580B5D-45A5-4F42-A3D1-3AEFB7AC3F6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Immune Deficiency Disorders</a:t>
            </a:r>
          </a:p>
        </p:txBody>
      </p:sp>
      <p:sp>
        <p:nvSpPr>
          <p:cNvPr id="74754" name="Rectangle 3">
            <a:extLst>
              <a:ext uri="{FF2B5EF4-FFF2-40B4-BE49-F238E27FC236}">
                <a16:creationId xmlns:a16="http://schemas.microsoft.com/office/drawing/2014/main" id="{207708DF-F212-DF4B-8A97-9B032F4A8AF6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609600" y="1524000"/>
            <a:ext cx="8229600" cy="44958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AIDS – Transmission of HIV</a:t>
            </a: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Many misconceptions</a:t>
            </a: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 person cannot get HIV from: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Toilet seats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Door knobs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Furniture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Water fountains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Social kissing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Coughing / sneezing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Sharing </a:t>
            </a:r>
            <a:r>
              <a:rPr lang="en-US" altLang="en-US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utnesils</a:t>
            </a:r>
            <a:endParaRPr lang="en-US" altLang="en-US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Air – food – urine – feces – water</a:t>
            </a:r>
          </a:p>
          <a:p>
            <a:pPr lvl="2" eaLnBrk="1" hangingPunct="1">
              <a:buFontTx/>
              <a:buNone/>
            </a:pPr>
            <a:endParaRPr lang="en-US" altLang="en-US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296"/>
  <p:tag name="AS_OS" val="Microsoft Windows NT 6.1.7601 Service Pack 1"/>
  <p:tag name="AS_RELEASE_DATE" val="2011.05.11"/>
  <p:tag name="AS_VERSION" val="5.2.0.0"/>
  <p:tag name="AS_TITLE" val="Aspose.Slides for .NET 3.5 Client Profile"/>
</p:tagLst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Neighbors PPT Template_REV</Template>
  <TotalTime>4195</TotalTime>
  <Words>640</Words>
  <Application>Microsoft Macintosh PowerPoint</Application>
  <PresentationFormat>On-screen Show (4:3)</PresentationFormat>
  <Paragraphs>148</Paragraphs>
  <Slides>33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ＭＳ Ｐゴシック</vt:lpstr>
      <vt:lpstr>Arial</vt:lpstr>
      <vt:lpstr>Calibri</vt:lpstr>
      <vt:lpstr>Times New Roman</vt:lpstr>
      <vt:lpstr>Blank Presentation</vt:lpstr>
      <vt:lpstr>AIDS – What happens when the immune system fails?</vt:lpstr>
      <vt:lpstr>PowerPoint Presentation</vt:lpstr>
      <vt:lpstr>PowerPoint Presentation</vt:lpstr>
      <vt:lpstr>PowerPoint Presentation</vt:lpstr>
      <vt:lpstr>PowerPoint Presentation</vt:lpstr>
      <vt:lpstr>Immune Deficiency Disorders</vt:lpstr>
      <vt:lpstr>Immune Deficiency Disorders</vt:lpstr>
      <vt:lpstr>Immune Deficiency Disorders</vt:lpstr>
      <vt:lpstr>Immune Deficiency Disorders</vt:lpstr>
      <vt:lpstr>Immune Deficiency Disorders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Structure of HIV</vt:lpstr>
      <vt:lpstr>PowerPoint Presentation</vt:lpstr>
      <vt:lpstr>Immune Deficiency Disorders</vt:lpstr>
      <vt:lpstr>PowerPoint Presentation</vt:lpstr>
      <vt:lpstr>The first postmodern pandemic: 25 years of HIV/ AIDS</vt:lpstr>
      <vt:lpstr>Immune Deficiency Disorders</vt:lpstr>
      <vt:lpstr>PowerPoint Presentation</vt:lpstr>
      <vt:lpstr>PowerPoint Presentation</vt:lpstr>
      <vt:lpstr>PowerPoint Presentation</vt:lpstr>
      <vt:lpstr>PowerPoint Presentation</vt:lpstr>
      <vt:lpstr>AIDS Pandemic: 2005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Rare Diseases</vt:lpstr>
      <vt:lpstr>Effects of Aging</vt:lpstr>
    </vt:vector>
  </TitlesOfParts>
  <Company> pfm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Human Diseases </dc:title>
  <dc:creator>robb lehrke</dc:creator>
  <cp:lastModifiedBy>Fenster, Steven</cp:lastModifiedBy>
  <cp:revision>187</cp:revision>
  <dcterms:created xsi:type="dcterms:W3CDTF">2005-07-25T19:00:59Z</dcterms:created>
  <dcterms:modified xsi:type="dcterms:W3CDTF">2019-05-05T17:25:12Z</dcterms:modified>
</cp:coreProperties>
</file>