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4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5.xml" ContentType="application/vnd.openxmlformats-officedocument.presentationml.notesSlide+xml"/>
  <Override PartName="/ppt/tags/tag5.xml" ContentType="application/vnd.openxmlformats-officedocument.presentationml.tags+xml"/>
  <Override PartName="/ppt/notesSlides/notesSlide6.xml" ContentType="application/vnd.openxmlformats-officedocument.presentationml.notesSlide+xml"/>
  <Override PartName="/ppt/tags/tag6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1" r:id="rId1"/>
  </p:sldMasterIdLst>
  <p:notesMasterIdLst>
    <p:notesMasterId r:id="rId42"/>
  </p:notesMasterIdLst>
  <p:handoutMasterIdLst>
    <p:handoutMasterId r:id="rId43"/>
  </p:handoutMasterIdLst>
  <p:sldIdLst>
    <p:sldId id="256" r:id="rId2"/>
    <p:sldId id="266" r:id="rId3"/>
    <p:sldId id="316" r:id="rId4"/>
    <p:sldId id="301" r:id="rId5"/>
    <p:sldId id="267" r:id="rId6"/>
    <p:sldId id="349" r:id="rId7"/>
    <p:sldId id="288" r:id="rId8"/>
    <p:sldId id="350" r:id="rId9"/>
    <p:sldId id="257" r:id="rId10"/>
    <p:sldId id="258" r:id="rId11"/>
    <p:sldId id="351" r:id="rId12"/>
    <p:sldId id="343" r:id="rId13"/>
    <p:sldId id="264" r:id="rId14"/>
    <p:sldId id="268" r:id="rId15"/>
    <p:sldId id="303" r:id="rId16"/>
    <p:sldId id="259" r:id="rId17"/>
    <p:sldId id="340" r:id="rId18"/>
    <p:sldId id="313" r:id="rId19"/>
    <p:sldId id="312" r:id="rId20"/>
    <p:sldId id="307" r:id="rId21"/>
    <p:sldId id="348" r:id="rId22"/>
    <p:sldId id="284" r:id="rId23"/>
    <p:sldId id="352" r:id="rId24"/>
    <p:sldId id="286" r:id="rId25"/>
    <p:sldId id="315" r:id="rId26"/>
    <p:sldId id="287" r:id="rId27"/>
    <p:sldId id="289" r:id="rId28"/>
    <p:sldId id="290" r:id="rId29"/>
    <p:sldId id="309" r:id="rId30"/>
    <p:sldId id="310" r:id="rId31"/>
    <p:sldId id="344" r:id="rId32"/>
    <p:sldId id="285" r:id="rId33"/>
    <p:sldId id="305" r:id="rId34"/>
    <p:sldId id="314" r:id="rId35"/>
    <p:sldId id="262" r:id="rId36"/>
    <p:sldId id="302" r:id="rId37"/>
    <p:sldId id="296" r:id="rId38"/>
    <p:sldId id="298" r:id="rId39"/>
    <p:sldId id="311" r:id="rId40"/>
    <p:sldId id="338" r:id="rId41"/>
  </p:sldIdLst>
  <p:sldSz cx="9144000" cy="6858000" type="screen4x3"/>
  <p:notesSz cx="7010400" cy="92964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b="1" kern="1200">
        <a:solidFill>
          <a:schemeClr val="tx1"/>
        </a:solidFill>
        <a:latin typeface="Tahoma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b="1" kern="1200">
        <a:solidFill>
          <a:schemeClr val="tx1"/>
        </a:solidFill>
        <a:latin typeface="Tahoma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b="1" kern="1200">
        <a:solidFill>
          <a:schemeClr val="tx1"/>
        </a:solidFill>
        <a:latin typeface="Tahoma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b="1" kern="1200">
        <a:solidFill>
          <a:schemeClr val="tx1"/>
        </a:solidFill>
        <a:latin typeface="Tahoma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b="1" kern="1200">
        <a:solidFill>
          <a:schemeClr val="tx1"/>
        </a:solidFill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b="1" kern="1200">
        <a:solidFill>
          <a:schemeClr val="tx1"/>
        </a:solidFill>
        <a:latin typeface="Tahoma" pitchFamily="34" charset="0"/>
        <a:ea typeface="+mn-ea"/>
        <a:cs typeface="+mn-cs"/>
      </a:defRPr>
    </a:lvl6pPr>
    <a:lvl7pPr marL="2743200" algn="l" defTabSz="914400" rtl="0" eaLnBrk="1" latinLnBrk="0" hangingPunct="1">
      <a:defRPr b="1" kern="1200">
        <a:solidFill>
          <a:schemeClr val="tx1"/>
        </a:solidFill>
        <a:latin typeface="Tahoma" pitchFamily="34" charset="0"/>
        <a:ea typeface="+mn-ea"/>
        <a:cs typeface="+mn-cs"/>
      </a:defRPr>
    </a:lvl7pPr>
    <a:lvl8pPr marL="3200400" algn="l" defTabSz="914400" rtl="0" eaLnBrk="1" latinLnBrk="0" hangingPunct="1">
      <a:defRPr b="1" kern="1200">
        <a:solidFill>
          <a:schemeClr val="tx1"/>
        </a:solidFill>
        <a:latin typeface="Tahoma" pitchFamily="34" charset="0"/>
        <a:ea typeface="+mn-ea"/>
        <a:cs typeface="+mn-cs"/>
      </a:defRPr>
    </a:lvl8pPr>
    <a:lvl9pPr marL="3657600" algn="l" defTabSz="914400" rtl="0" eaLnBrk="1" latinLnBrk="0" hangingPunct="1">
      <a:defRPr b="1" kern="1200">
        <a:solidFill>
          <a:schemeClr val="tx1"/>
        </a:solidFill>
        <a:latin typeface="Tahom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00"/>
    <a:srgbClr val="000000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290" autoAdjust="0"/>
    <p:restoredTop sz="94942" autoAdjust="0"/>
  </p:normalViewPr>
  <p:slideViewPr>
    <p:cSldViewPr showGuides="1">
      <p:cViewPr varScale="1">
        <p:scale>
          <a:sx n="98" d="100"/>
          <a:sy n="98" d="100"/>
        </p:scale>
        <p:origin x="264" y="19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233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97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 defTabSz="931863" eaLnBrk="1" hangingPunct="1">
              <a:defRPr sz="1200" b="0">
                <a:latin typeface="Arial" pitchFamily="34" charset="0"/>
              </a:defRPr>
            </a:lvl1pPr>
          </a:lstStyle>
          <a:p>
            <a:endParaRPr lang="en-US"/>
          </a:p>
        </p:txBody>
      </p:sp>
      <p:sp>
        <p:nvSpPr>
          <p:cNvPr id="38297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70338" y="0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 algn="r" defTabSz="931863" eaLnBrk="1" hangingPunct="1">
              <a:defRPr sz="1200" b="0">
                <a:latin typeface="Arial" pitchFamily="34" charset="0"/>
              </a:defRPr>
            </a:lvl1pPr>
          </a:lstStyle>
          <a:p>
            <a:endParaRPr lang="en-US"/>
          </a:p>
        </p:txBody>
      </p:sp>
      <p:sp>
        <p:nvSpPr>
          <p:cNvPr id="38298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29675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 defTabSz="931863" eaLnBrk="1" hangingPunct="1">
              <a:defRPr sz="1200" b="0">
                <a:latin typeface="Arial" pitchFamily="34" charset="0"/>
              </a:defRPr>
            </a:lvl1pPr>
          </a:lstStyle>
          <a:p>
            <a:endParaRPr lang="en-US"/>
          </a:p>
        </p:txBody>
      </p:sp>
      <p:sp>
        <p:nvSpPr>
          <p:cNvPr id="38298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70338" y="8829675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 algn="r" defTabSz="931863" eaLnBrk="1" hangingPunct="1">
              <a:defRPr sz="1200" b="0">
                <a:latin typeface="Arial" pitchFamily="34" charset="0"/>
              </a:defRPr>
            </a:lvl1pPr>
          </a:lstStyle>
          <a:p>
            <a:fld id="{B60603AB-DF51-40F7-872C-7C53FD0A547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374036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 defTabSz="931863" eaLnBrk="1" hangingPunct="1">
              <a:defRPr sz="1200" b="0">
                <a:latin typeface="Arial" pitchFamily="34" charset="0"/>
              </a:defRPr>
            </a:lvl1pPr>
          </a:lstStyle>
          <a:p>
            <a:endParaRPr lang="en-US"/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70338" y="0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 algn="r" defTabSz="931863" eaLnBrk="1" hangingPunct="1">
              <a:defRPr sz="1200" b="0">
                <a:latin typeface="Arial" pitchFamily="34" charset="0"/>
              </a:defRPr>
            </a:lvl1pPr>
          </a:lstStyle>
          <a:p>
            <a:endParaRPr lang="en-US"/>
          </a:p>
        </p:txBody>
      </p:sp>
      <p:sp>
        <p:nvSpPr>
          <p:cNvPr id="2150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81100" y="696913"/>
            <a:ext cx="4648200" cy="34861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2150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1675" y="4416425"/>
            <a:ext cx="5607050" cy="4183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151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29675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 defTabSz="931863" eaLnBrk="1" hangingPunct="1">
              <a:defRPr sz="1200" b="0">
                <a:latin typeface="Arial" pitchFamily="34" charset="0"/>
              </a:defRPr>
            </a:lvl1pPr>
          </a:lstStyle>
          <a:p>
            <a:endParaRPr lang="en-US"/>
          </a:p>
        </p:txBody>
      </p:sp>
      <p:sp>
        <p:nvSpPr>
          <p:cNvPr id="2151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70338" y="8829675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 algn="r" defTabSz="931863" eaLnBrk="1" hangingPunct="1">
              <a:defRPr sz="1200" b="0">
                <a:latin typeface="Arial" pitchFamily="34" charset="0"/>
              </a:defRPr>
            </a:lvl1pPr>
          </a:lstStyle>
          <a:p>
            <a:fld id="{D93170EC-E468-4EB7-AC18-46151EE1CED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831614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Rectangle 7">
            <a:extLst>
              <a:ext uri="{FF2B5EF4-FFF2-40B4-BE49-F238E27FC236}">
                <a16:creationId xmlns:a16="http://schemas.microsoft.com/office/drawing/2014/main" id="{1CBE26D5-9854-F649-9936-ECE6FB5D0EEE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/>
            <a:fld id="{6552EC7A-F750-704F-80E5-7E22974D8EB6}" type="slidenum">
              <a:rPr lang="en-US" altLang="en-US" sz="1200"/>
              <a:pPr algn="r" eaLnBrk="1" hangingPunct="1"/>
              <a:t>6</a:t>
            </a:fld>
            <a:endParaRPr lang="en-US" altLang="en-US" sz="1200"/>
          </a:p>
        </p:txBody>
      </p:sp>
      <p:sp>
        <p:nvSpPr>
          <p:cNvPr id="7170" name="Rectangle 2">
            <a:extLst>
              <a:ext uri="{FF2B5EF4-FFF2-40B4-BE49-F238E27FC236}">
                <a16:creationId xmlns:a16="http://schemas.microsoft.com/office/drawing/2014/main" id="{061D4FF4-2592-F643-8069-A7C2567638A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71" name="Rectangle 3">
            <a:extLst>
              <a:ext uri="{FF2B5EF4-FFF2-40B4-BE49-F238E27FC236}">
                <a16:creationId xmlns:a16="http://schemas.microsoft.com/office/drawing/2014/main" id="{927D9113-CB3D-ED48-96A5-5F793BC5D96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5861736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Rectangle 7">
            <a:extLst>
              <a:ext uri="{FF2B5EF4-FFF2-40B4-BE49-F238E27FC236}">
                <a16:creationId xmlns:a16="http://schemas.microsoft.com/office/drawing/2014/main" id="{1410E711-52DC-534A-993D-40A4B5E9B495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/>
            <a:fld id="{A8242C7F-E582-A649-9C8B-8769B4DE0464}" type="slidenum">
              <a:rPr lang="en-US" altLang="en-US" sz="1200"/>
              <a:pPr algn="r" eaLnBrk="1" hangingPunct="1"/>
              <a:t>7</a:t>
            </a:fld>
            <a:endParaRPr lang="en-US" altLang="en-US" sz="1200"/>
          </a:p>
        </p:txBody>
      </p:sp>
      <p:sp>
        <p:nvSpPr>
          <p:cNvPr id="9218" name="Rectangle 2">
            <a:extLst>
              <a:ext uri="{FF2B5EF4-FFF2-40B4-BE49-F238E27FC236}">
                <a16:creationId xmlns:a16="http://schemas.microsoft.com/office/drawing/2014/main" id="{A1A98A19-40C5-174F-A508-4BD267A0DB3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9" name="Rectangle 3">
            <a:extLst>
              <a:ext uri="{FF2B5EF4-FFF2-40B4-BE49-F238E27FC236}">
                <a16:creationId xmlns:a16="http://schemas.microsoft.com/office/drawing/2014/main" id="{D055071C-82B6-284F-9CA6-DC65D093173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8844061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Rectangle 7">
            <a:extLst>
              <a:ext uri="{FF2B5EF4-FFF2-40B4-BE49-F238E27FC236}">
                <a16:creationId xmlns:a16="http://schemas.microsoft.com/office/drawing/2014/main" id="{FB1EEF6B-298E-8F4A-ABE6-53099D14CCDD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/>
            <a:fld id="{162F8603-F86F-1C40-8AEE-C9A8EF1C8E55}" type="slidenum">
              <a:rPr lang="en-US" altLang="en-US" sz="1200"/>
              <a:pPr algn="r" eaLnBrk="1" hangingPunct="1"/>
              <a:t>8</a:t>
            </a:fld>
            <a:endParaRPr lang="en-US" altLang="en-US" sz="1200"/>
          </a:p>
        </p:txBody>
      </p:sp>
      <p:sp>
        <p:nvSpPr>
          <p:cNvPr id="11266" name="Rectangle 2">
            <a:extLst>
              <a:ext uri="{FF2B5EF4-FFF2-40B4-BE49-F238E27FC236}">
                <a16:creationId xmlns:a16="http://schemas.microsoft.com/office/drawing/2014/main" id="{3390C1C8-1B81-4C4B-A5B5-D28AF4ADE6B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7" name="Rectangle 3">
            <a:extLst>
              <a:ext uri="{FF2B5EF4-FFF2-40B4-BE49-F238E27FC236}">
                <a16:creationId xmlns:a16="http://schemas.microsoft.com/office/drawing/2014/main" id="{165B2364-EBF4-0E45-8C33-10504DFF882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705881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7">
            <a:extLst>
              <a:ext uri="{FF2B5EF4-FFF2-40B4-BE49-F238E27FC236}">
                <a16:creationId xmlns:a16="http://schemas.microsoft.com/office/drawing/2014/main" id="{EEEDD00E-C82F-2248-B99F-3D2584254F6C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/>
            <a:fld id="{D9EDFA82-7D22-E249-988F-7413AC3B12B0}" type="slidenum">
              <a:rPr lang="en-US" altLang="en-US" sz="1200"/>
              <a:pPr algn="r" eaLnBrk="1" hangingPunct="1"/>
              <a:t>11</a:t>
            </a:fld>
            <a:endParaRPr lang="en-US" altLang="en-US" sz="1200"/>
          </a:p>
        </p:txBody>
      </p:sp>
      <p:sp>
        <p:nvSpPr>
          <p:cNvPr id="19458" name="Rectangle 2">
            <a:extLst>
              <a:ext uri="{FF2B5EF4-FFF2-40B4-BE49-F238E27FC236}">
                <a16:creationId xmlns:a16="http://schemas.microsoft.com/office/drawing/2014/main" id="{FFAD633B-8089-7944-AB6A-398C61DA243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59" name="Rectangle 3">
            <a:extLst>
              <a:ext uri="{FF2B5EF4-FFF2-40B4-BE49-F238E27FC236}">
                <a16:creationId xmlns:a16="http://schemas.microsoft.com/office/drawing/2014/main" id="{E8528116-6581-8F45-B87D-CC7EB6CC335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50629795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7">
            <a:extLst>
              <a:ext uri="{FF2B5EF4-FFF2-40B4-BE49-F238E27FC236}">
                <a16:creationId xmlns:a16="http://schemas.microsoft.com/office/drawing/2014/main" id="{5E3A7BE6-6309-2942-AADD-3BAC8638709F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/>
            <a:fld id="{46266726-7D8E-EF42-813C-AED3EFBD8C3A}" type="slidenum">
              <a:rPr lang="en-US" altLang="en-US" sz="1200"/>
              <a:pPr algn="r" eaLnBrk="1" hangingPunct="1"/>
              <a:t>23</a:t>
            </a:fld>
            <a:endParaRPr lang="en-US" altLang="en-US" sz="1200"/>
          </a:p>
        </p:txBody>
      </p:sp>
      <p:sp>
        <p:nvSpPr>
          <p:cNvPr id="33794" name="Rectangle 2">
            <a:extLst>
              <a:ext uri="{FF2B5EF4-FFF2-40B4-BE49-F238E27FC236}">
                <a16:creationId xmlns:a16="http://schemas.microsoft.com/office/drawing/2014/main" id="{623D7057-A28D-4C43-BBFA-9315868AC5F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5" name="Rectangle 3">
            <a:extLst>
              <a:ext uri="{FF2B5EF4-FFF2-40B4-BE49-F238E27FC236}">
                <a16:creationId xmlns:a16="http://schemas.microsoft.com/office/drawing/2014/main" id="{A1B31729-FEEA-7840-9C8B-A81601E3D77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78598775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Rectangle 7">
            <a:extLst>
              <a:ext uri="{FF2B5EF4-FFF2-40B4-BE49-F238E27FC236}">
                <a16:creationId xmlns:a16="http://schemas.microsoft.com/office/drawing/2014/main" id="{FC2D1D78-4537-8D44-A724-28C28F98C3E0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/>
            <a:fld id="{3F3D1250-728D-7D4A-8346-8AA2DF582B39}" type="slidenum">
              <a:rPr lang="en-US" altLang="en-US" sz="1200"/>
              <a:pPr algn="r" eaLnBrk="1" hangingPunct="1"/>
              <a:t>33</a:t>
            </a:fld>
            <a:endParaRPr lang="en-US" altLang="en-US" sz="1200"/>
          </a:p>
        </p:txBody>
      </p:sp>
      <p:sp>
        <p:nvSpPr>
          <p:cNvPr id="50178" name="Rectangle 2">
            <a:extLst>
              <a:ext uri="{FF2B5EF4-FFF2-40B4-BE49-F238E27FC236}">
                <a16:creationId xmlns:a16="http://schemas.microsoft.com/office/drawing/2014/main" id="{9703CAA0-5BAD-E848-8C66-E68EA996213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79" name="Rectangle 3">
            <a:extLst>
              <a:ext uri="{FF2B5EF4-FFF2-40B4-BE49-F238E27FC236}">
                <a16:creationId xmlns:a16="http://schemas.microsoft.com/office/drawing/2014/main" id="{BF6BAF61-0286-1B4B-915F-64BE4D37D8F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492043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2252BA-D76B-4EEA-B945-40981D5391B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3BECD5-51A5-4420-823D-39EE4E25288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D380EF-1746-456A-A825-97EB88B7B7B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3716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981200"/>
            <a:ext cx="40386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40386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74AF08CD-660A-479C-A2C2-FD547FD8861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46D2D-D51B-4491-9D92-426957E8C49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0A154-8813-4A46-974F-DB2193D3AED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70C3D-CC5B-48FF-AD6D-6546AB46581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30B1D4-F3D8-4476-B3B7-C76DEA00588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2024A3-422C-4CF1-B386-2A65121BDCC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578FEE-3DAE-4E0E-AF93-DBDDF96B967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3BF3EB-919F-470A-B230-8D20C81C3C0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4E03C-F022-4744-9617-A1A4279B15E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CFF27F-612C-4E71-878B-6C792B919CA1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  <p:sldLayoutId id="2147483683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6.xml"/><Relationship Id="rId5" Type="http://schemas.openxmlformats.org/officeDocument/2006/relationships/image" Target="../media/image26.png"/><Relationship Id="rId4" Type="http://schemas.openxmlformats.org/officeDocument/2006/relationships/image" Target="../media/image25.jpe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.xml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0725" name="Picture 5" title="Lung Cancer"/>
          <p:cNvPicPr>
            <a:picLocks noChangeAspect="1" noChangeArrowheads="1"/>
          </p:cNvPicPr>
          <p:nvPr/>
        </p:nvPicPr>
        <p:blipFill>
          <a:blip r:embed="rId2" cstate="print"/>
          <a:srcRect l="44995" t="3117" r="10793"/>
          <a:stretch>
            <a:fillRect/>
          </a:stretch>
        </p:blipFill>
        <p:spPr bwMode="auto">
          <a:xfrm>
            <a:off x="4800600" y="246063"/>
            <a:ext cx="4038600" cy="6611937"/>
          </a:xfrm>
          <a:prstGeom prst="rect">
            <a:avLst/>
          </a:prstGeom>
          <a:noFill/>
        </p:spPr>
      </p:pic>
      <p:pic>
        <p:nvPicPr>
          <p:cNvPr id="2" name="Picture 1" descr="Astrological symbol" title="Cancer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8602"/>
            <a:ext cx="4898571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239000" y="6324600"/>
            <a:ext cx="16241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Lung Cancer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3794" name="Picture 2" descr="Genetically altered cell to malignant tumor cell and finally metastases. " title="Malignant Tumor"/>
          <p:cNvPicPr preferRelativeResize="0">
            <a:picLocks noChangeAspect="1" noChangeArrowheads="1"/>
          </p:cNvPicPr>
          <p:nvPr/>
        </p:nvPicPr>
        <p:blipFill>
          <a:blip r:embed="rId3" cstate="print"/>
          <a:srcRect l="2791" t="20000" r="2773" b="16667"/>
          <a:stretch>
            <a:fillRect/>
          </a:stretch>
        </p:blipFill>
        <p:spPr bwMode="auto">
          <a:xfrm>
            <a:off x="152400" y="1524000"/>
            <a:ext cx="8991600" cy="4659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313795" name="Rectangle 3"/>
          <p:cNvSpPr>
            <a:spLocks noGrp="1" noChangeArrowheads="1"/>
          </p:cNvSpPr>
          <p:nvPr>
            <p:ph type="title"/>
          </p:nvPr>
        </p:nvSpPr>
        <p:spPr>
          <a:xfrm>
            <a:off x="33350" y="0"/>
            <a:ext cx="8915400" cy="1371600"/>
          </a:xfrm>
        </p:spPr>
        <p:txBody>
          <a:bodyPr>
            <a:normAutofit/>
          </a:bodyPr>
          <a:lstStyle/>
          <a:p>
            <a:r>
              <a:rPr lang="en-US" sz="4000" b="1" dirty="0"/>
              <a:t>Malignant Tumor:  Spread of Cancer Cells</a:t>
            </a:r>
          </a:p>
        </p:txBody>
      </p:sp>
      <p:sp>
        <p:nvSpPr>
          <p:cNvPr id="4" name="Line 8"/>
          <p:cNvSpPr>
            <a:spLocks noChangeShapeType="1"/>
          </p:cNvSpPr>
          <p:nvPr/>
        </p:nvSpPr>
        <p:spPr bwMode="auto">
          <a:xfrm>
            <a:off x="0" y="1066800"/>
            <a:ext cx="9144000" cy="0"/>
          </a:xfrm>
          <a:prstGeom prst="line">
            <a:avLst/>
          </a:prstGeom>
          <a:noFill/>
          <a:ln w="38100">
            <a:solidFill>
              <a:srgbClr val="CC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 dirty="0">
              <a:latin typeface="Calibri" pitchFamily="34" charset="0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2">
            <a:extLst>
              <a:ext uri="{FF2B5EF4-FFF2-40B4-BE49-F238E27FC236}">
                <a16:creationId xmlns:a16="http://schemas.microsoft.com/office/drawing/2014/main" id="{C8AC48CA-967B-C044-BB91-5D1EA6BB1A6C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381000"/>
            <a:ext cx="8229600" cy="6858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altLang="en-US" sz="4000" b="1" dirty="0">
                <a:latin typeface="+mn-lt"/>
                <a:ea typeface="ＭＳ Ｐゴシック" panose="020B0600070205080204" pitchFamily="34" charset="-128"/>
              </a:rPr>
              <a:t>Benign and Malignant Neoplasm Growth</a:t>
            </a:r>
          </a:p>
        </p:txBody>
      </p:sp>
      <p:sp>
        <p:nvSpPr>
          <p:cNvPr id="18434" name="Rectangle 3">
            <a:extLst>
              <a:ext uri="{FF2B5EF4-FFF2-40B4-BE49-F238E27FC236}">
                <a16:creationId xmlns:a16="http://schemas.microsoft.com/office/drawing/2014/main" id="{58FE518A-0801-C94C-8E96-DCEE4FA2CC97}"/>
              </a:ext>
            </a:extLst>
          </p:cNvPr>
          <p:cNvSpPr>
            <a:spLocks noGrp="1" noChangeArrowheads="1"/>
          </p:cNvSpPr>
          <p:nvPr>
            <p:ph idx="4294967295"/>
          </p:nvPr>
        </p:nvSpPr>
        <p:spPr>
          <a:xfrm>
            <a:off x="457200" y="1447800"/>
            <a:ext cx="8229600" cy="4953000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 fontScale="92500" lnSpcReduction="20000"/>
          </a:bodyPr>
          <a:lstStyle/>
          <a:p>
            <a:pPr eaLnBrk="1" hangingPunct="1"/>
            <a:r>
              <a:rPr lang="en-US" altLang="en-US" b="1" dirty="0">
                <a:ea typeface="ＭＳ Ｐゴシック" panose="020B0600070205080204" pitchFamily="34" charset="-128"/>
              </a:rPr>
              <a:t>Benign tumors</a:t>
            </a:r>
          </a:p>
          <a:p>
            <a:pPr lvl="1" eaLnBrk="1" hangingPunct="1"/>
            <a:r>
              <a:rPr lang="en-US" altLang="en-US" dirty="0">
                <a:ea typeface="Times New Roman" panose="02020603050405020304" pitchFamily="18" charset="0"/>
              </a:rPr>
              <a:t>Growth in particular area</a:t>
            </a:r>
          </a:p>
          <a:p>
            <a:pPr lvl="2" eaLnBrk="1" hangingPunct="1"/>
            <a:r>
              <a:rPr lang="en-US" altLang="en-US" dirty="0">
                <a:ea typeface="Times New Roman" panose="02020603050405020304" pitchFamily="18" charset="0"/>
              </a:rPr>
              <a:t>But not invasive or metastatic</a:t>
            </a:r>
          </a:p>
          <a:p>
            <a:pPr lvl="1" eaLnBrk="1" hangingPunct="1"/>
            <a:r>
              <a:rPr lang="en-US" altLang="en-US" dirty="0">
                <a:ea typeface="Times New Roman" panose="02020603050405020304" pitchFamily="18" charset="0"/>
              </a:rPr>
              <a:t>Encapsulated in capsule</a:t>
            </a:r>
          </a:p>
          <a:p>
            <a:pPr lvl="1" eaLnBrk="1" hangingPunct="1"/>
            <a:r>
              <a:rPr lang="en-US" altLang="en-US" dirty="0">
                <a:ea typeface="Times New Roman" panose="02020603050405020304" pitchFamily="18" charset="0"/>
              </a:rPr>
              <a:t>Easier to excise</a:t>
            </a:r>
          </a:p>
          <a:p>
            <a:pPr lvl="1" eaLnBrk="1" hangingPunct="1"/>
            <a:r>
              <a:rPr lang="en-US" altLang="en-US" dirty="0">
                <a:ea typeface="Times New Roman" panose="02020603050405020304" pitchFamily="18" charset="0"/>
              </a:rPr>
              <a:t>Limited growth potential</a:t>
            </a:r>
          </a:p>
          <a:p>
            <a:pPr lvl="1" eaLnBrk="1" hangingPunct="1"/>
            <a:endParaRPr lang="en-US" altLang="en-US" dirty="0">
              <a:ea typeface="Times New Roman" panose="02020603050405020304" pitchFamily="18" charset="0"/>
            </a:endParaRPr>
          </a:p>
          <a:p>
            <a:pPr eaLnBrk="1" hangingPunct="1"/>
            <a:r>
              <a:rPr lang="en-US" altLang="en-US" b="1" dirty="0">
                <a:ea typeface="ＭＳ Ｐゴシック" panose="020B0600070205080204" pitchFamily="34" charset="-128"/>
              </a:rPr>
              <a:t>Malignant tumors</a:t>
            </a:r>
          </a:p>
          <a:p>
            <a:pPr lvl="1" eaLnBrk="1" hangingPunct="1"/>
            <a:r>
              <a:rPr lang="en-US" altLang="en-US" dirty="0">
                <a:ea typeface="Times New Roman" panose="02020603050405020304" pitchFamily="18" charset="0"/>
              </a:rPr>
              <a:t>Excessive, without regulation</a:t>
            </a:r>
          </a:p>
          <a:p>
            <a:pPr lvl="1" eaLnBrk="1" hangingPunct="1"/>
            <a:r>
              <a:rPr lang="en-US" altLang="en-US" dirty="0">
                <a:ea typeface="Times New Roman" panose="02020603050405020304" pitchFamily="18" charset="0"/>
              </a:rPr>
              <a:t>Without structure or function of normal cells</a:t>
            </a:r>
          </a:p>
          <a:p>
            <a:pPr lvl="1" eaLnBrk="1" hangingPunct="1"/>
            <a:r>
              <a:rPr lang="en-US" altLang="en-US" dirty="0">
                <a:ea typeface="Times New Roman" panose="02020603050405020304" pitchFamily="18" charset="0"/>
              </a:rPr>
              <a:t>Surface area not encapsulated</a:t>
            </a:r>
          </a:p>
          <a:p>
            <a:pPr lvl="1" eaLnBrk="1" hangingPunct="1"/>
            <a:r>
              <a:rPr lang="en-US" altLang="en-US" dirty="0">
                <a:ea typeface="Times New Roman" panose="02020603050405020304" pitchFamily="18" charset="0"/>
              </a:rPr>
              <a:t>Fast growing, outpace normal cells</a:t>
            </a:r>
          </a:p>
          <a:p>
            <a:pPr lvl="1" eaLnBrk="1" hangingPunct="1"/>
            <a:endParaRPr lang="en-US" altLang="en-US" dirty="0"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03541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839200" cy="1143000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Normal Cells vs. Cancer Cells:  Pathology</a:t>
            </a:r>
          </a:p>
        </p:txBody>
      </p:sp>
      <p:pic>
        <p:nvPicPr>
          <p:cNvPr id="3" name="Picture 2" descr="Pathology slide of cells from a liver tumor." title="Normal vs. Metastatic Cells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219200"/>
            <a:ext cx="7543800" cy="4954361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04800" y="6464373"/>
            <a:ext cx="8382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0" dirty="0">
                <a:latin typeface="+mj-lt"/>
              </a:rPr>
              <a:t>http://</a:t>
            </a:r>
            <a:r>
              <a:rPr lang="en-US" b="0" dirty="0" err="1">
                <a:latin typeface="+mj-lt"/>
              </a:rPr>
              <a:t>library.med.utah.edu</a:t>
            </a:r>
            <a:r>
              <a:rPr lang="en-US" b="0" dirty="0">
                <a:latin typeface="+mj-lt"/>
              </a:rPr>
              <a:t>/</a:t>
            </a:r>
            <a:r>
              <a:rPr lang="en-US" b="0" dirty="0" err="1">
                <a:latin typeface="+mj-lt"/>
              </a:rPr>
              <a:t>WebPath</a:t>
            </a:r>
            <a:r>
              <a:rPr lang="en-US" b="0" dirty="0">
                <a:latin typeface="+mj-lt"/>
              </a:rPr>
              <a:t>/LIVEHTML/LIVER035.html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14400" y="5791200"/>
            <a:ext cx="9012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+mj-lt"/>
              </a:rPr>
              <a:t>Normal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096000" y="5410200"/>
            <a:ext cx="189584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+mj-lt"/>
              </a:rPr>
              <a:t>Metastatic cancer</a:t>
            </a:r>
          </a:p>
          <a:p>
            <a:r>
              <a:rPr lang="en-US" dirty="0">
                <a:latin typeface="+mj-lt"/>
              </a:rPr>
              <a:t>cells</a:t>
            </a:r>
          </a:p>
        </p:txBody>
      </p:sp>
      <p:sp>
        <p:nvSpPr>
          <p:cNvPr id="7" name="Line 8"/>
          <p:cNvSpPr>
            <a:spLocks noChangeShapeType="1"/>
          </p:cNvSpPr>
          <p:nvPr/>
        </p:nvSpPr>
        <p:spPr bwMode="auto">
          <a:xfrm>
            <a:off x="0" y="990600"/>
            <a:ext cx="9144000" cy="0"/>
          </a:xfrm>
          <a:prstGeom prst="line">
            <a:avLst/>
          </a:prstGeom>
          <a:noFill/>
          <a:ln w="38100">
            <a:solidFill>
              <a:srgbClr val="CC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9991464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9938" name="Picture 2" descr="18t01_charactbenigntumors_1"/>
          <p:cNvPicPr preferRelativeResize="0">
            <a:picLocks noChangeAspect="1" noChangeArrowheads="1"/>
          </p:cNvPicPr>
          <p:nvPr/>
        </p:nvPicPr>
        <p:blipFill>
          <a:blip r:embed="rId3" cstate="print"/>
          <a:srcRect t="15556" b="46666"/>
          <a:stretch>
            <a:fillRect/>
          </a:stretch>
        </p:blipFill>
        <p:spPr bwMode="auto">
          <a:xfrm>
            <a:off x="139700" y="1066800"/>
            <a:ext cx="8875713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319939" name="Rectangle 3"/>
          <p:cNvSpPr>
            <a:spLocks noGrp="1" noChangeArrowheads="1"/>
          </p:cNvSpPr>
          <p:nvPr>
            <p:ph type="title"/>
          </p:nvPr>
        </p:nvSpPr>
        <p:spPr>
          <a:xfrm>
            <a:off x="457200" y="-304800"/>
            <a:ext cx="8229600" cy="1371600"/>
          </a:xfrm>
        </p:spPr>
        <p:txBody>
          <a:bodyPr>
            <a:normAutofit/>
          </a:bodyPr>
          <a:lstStyle/>
          <a:p>
            <a:r>
              <a:rPr lang="en-US" sz="5400" b="1" dirty="0"/>
              <a:t>Benign vs. Malignant</a:t>
            </a:r>
          </a:p>
        </p:txBody>
      </p:sp>
      <p:sp>
        <p:nvSpPr>
          <p:cNvPr id="1319940" name="Rectangle 4"/>
          <p:cNvSpPr>
            <a:spLocks noGrp="1" noChangeArrowheads="1"/>
          </p:cNvSpPr>
          <p:nvPr>
            <p:ph idx="1"/>
          </p:nvPr>
        </p:nvSpPr>
        <p:spPr>
          <a:xfrm>
            <a:off x="228600" y="3886200"/>
            <a:ext cx="8686800" cy="1676400"/>
          </a:xfr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Transition between from </a:t>
            </a:r>
            <a:r>
              <a:rPr lang="en-US" b="1" dirty="0">
                <a:solidFill>
                  <a:schemeClr val="tx1"/>
                </a:solidFill>
              </a:rPr>
              <a:t>benign to malignant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Can be variable in time course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Process called </a:t>
            </a:r>
            <a:r>
              <a:rPr lang="en-US" i="1" dirty="0">
                <a:solidFill>
                  <a:schemeClr val="tx1"/>
                </a:solidFill>
              </a:rPr>
              <a:t>carcinogenesis</a:t>
            </a: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0" y="838200"/>
            <a:ext cx="9144000" cy="0"/>
          </a:xfrm>
          <a:prstGeom prst="line">
            <a:avLst/>
          </a:prstGeom>
          <a:noFill/>
          <a:ln w="38100">
            <a:solidFill>
              <a:srgbClr val="CC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 dirty="0">
              <a:latin typeface="Calibri" pitchFamily="34" charset="0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403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76200"/>
            <a:ext cx="8229600" cy="1143000"/>
          </a:xfrm>
          <a:ln>
            <a:solidFill>
              <a:schemeClr val="bg1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en-US" sz="6000" b="1" dirty="0">
                <a:solidFill>
                  <a:schemeClr val="tx1"/>
                </a:solidFill>
              </a:rPr>
              <a:t>What are Cancer Cells?</a:t>
            </a:r>
          </a:p>
        </p:txBody>
      </p:sp>
      <p:sp>
        <p:nvSpPr>
          <p:cNvPr id="1324035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371600"/>
            <a:ext cx="8229600" cy="5257800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en-US" sz="3600" dirty="0">
                <a:solidFill>
                  <a:schemeClr val="tx1"/>
                </a:solidFill>
              </a:rPr>
              <a:t>What makes a cell a “cancer” cell?</a:t>
            </a:r>
          </a:p>
          <a:p>
            <a:endParaRPr lang="en-US" sz="3600" dirty="0">
              <a:solidFill>
                <a:schemeClr val="tx1"/>
              </a:solidFill>
            </a:endParaRPr>
          </a:p>
          <a:p>
            <a:r>
              <a:rPr lang="en-US" sz="3600" dirty="0">
                <a:solidFill>
                  <a:schemeClr val="tx1"/>
                </a:solidFill>
              </a:rPr>
              <a:t>What are the major differences between a normal cell and a “cancer” cell?</a:t>
            </a:r>
          </a:p>
          <a:p>
            <a:endParaRPr lang="en-US" sz="3600" dirty="0">
              <a:solidFill>
                <a:schemeClr val="tx1"/>
              </a:solidFill>
            </a:endParaRPr>
          </a:p>
          <a:p>
            <a:r>
              <a:rPr lang="en-US" sz="3600" dirty="0">
                <a:solidFill>
                  <a:schemeClr val="tx1"/>
                </a:solidFill>
              </a:rPr>
              <a:t>What are oncogenes and tumor suppressor genes and how can they lead to cancer?</a:t>
            </a:r>
          </a:p>
          <a:p>
            <a:pPr marL="0" indent="0">
              <a:buNone/>
            </a:pPr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4" name="Line 8"/>
          <p:cNvSpPr>
            <a:spLocks noChangeShapeType="1"/>
          </p:cNvSpPr>
          <p:nvPr/>
        </p:nvSpPr>
        <p:spPr bwMode="auto">
          <a:xfrm>
            <a:off x="0" y="1066800"/>
            <a:ext cx="9144000" cy="0"/>
          </a:xfrm>
          <a:prstGeom prst="line">
            <a:avLst/>
          </a:prstGeom>
          <a:noFill/>
          <a:ln w="38100">
            <a:solidFill>
              <a:srgbClr val="CC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 sz="2800" dirty="0">
              <a:latin typeface="Calibri" pitchFamily="34" charset="0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499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228600"/>
            <a:ext cx="8229600" cy="1143000"/>
          </a:xfrm>
        </p:spPr>
        <p:txBody>
          <a:bodyPr/>
          <a:lstStyle/>
          <a:p>
            <a:r>
              <a:rPr lang="en-US" b="1" dirty="0"/>
              <a:t>How do Cancer Cells Develop?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04800" y="838200"/>
            <a:ext cx="8229600" cy="5715000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3600" b="1" dirty="0"/>
              <a:t>Mutated or Damaged Genes</a:t>
            </a:r>
          </a:p>
          <a:p>
            <a:pPr lvl="1"/>
            <a:r>
              <a:rPr lang="en-US" sz="3200" dirty="0"/>
              <a:t>Oncogenes</a:t>
            </a:r>
          </a:p>
          <a:p>
            <a:pPr lvl="1"/>
            <a:r>
              <a:rPr lang="en-US" sz="3200" dirty="0"/>
              <a:t>Tumor Suppressor Gene</a:t>
            </a:r>
          </a:p>
          <a:p>
            <a:pPr marL="971550" lvl="1" indent="-514350">
              <a:buFont typeface="+mj-lt"/>
              <a:buAutoNum type="arabicPeriod"/>
            </a:pPr>
            <a:endParaRPr lang="en-US" sz="3200" dirty="0"/>
          </a:p>
          <a:p>
            <a:pPr marL="514350" indent="-514350">
              <a:buFont typeface="+mj-lt"/>
              <a:buAutoNum type="arabicPeriod"/>
            </a:pPr>
            <a:r>
              <a:rPr lang="en-US" sz="3600" b="1" dirty="0"/>
              <a:t>Carcinogens</a:t>
            </a:r>
          </a:p>
          <a:p>
            <a:pPr lvl="1"/>
            <a:r>
              <a:rPr lang="en-US" sz="3200" dirty="0"/>
              <a:t>Inherited susceptibility</a:t>
            </a:r>
          </a:p>
          <a:p>
            <a:pPr lvl="1"/>
            <a:r>
              <a:rPr lang="en-US" sz="3200" b="1" dirty="0"/>
              <a:t>Types:  </a:t>
            </a:r>
            <a:r>
              <a:rPr lang="en-US" sz="3200" dirty="0"/>
              <a:t>viral, chemical, tobacco, radiation, dietary, and internal factors</a:t>
            </a:r>
          </a:p>
          <a:p>
            <a:pPr lvl="1"/>
            <a:r>
              <a:rPr lang="en-US" sz="3200" dirty="0"/>
              <a:t>Immune System Interactions</a:t>
            </a:r>
          </a:p>
          <a:p>
            <a:pPr marL="514350" indent="-514350">
              <a:buFont typeface="+mj-lt"/>
              <a:buAutoNum type="arabicPeriod"/>
            </a:pPr>
            <a:endParaRPr lang="en-US" sz="3600" dirty="0"/>
          </a:p>
        </p:txBody>
      </p:sp>
      <p:sp>
        <p:nvSpPr>
          <p:cNvPr id="4" name="Line 8"/>
          <p:cNvSpPr>
            <a:spLocks noChangeShapeType="1"/>
          </p:cNvSpPr>
          <p:nvPr/>
        </p:nvSpPr>
        <p:spPr bwMode="auto">
          <a:xfrm>
            <a:off x="0" y="685800"/>
            <a:ext cx="9144000" cy="0"/>
          </a:xfrm>
          <a:prstGeom prst="line">
            <a:avLst/>
          </a:prstGeom>
          <a:noFill/>
          <a:ln w="38100">
            <a:solidFill>
              <a:srgbClr val="CC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 dirty="0">
              <a:latin typeface="Calibri" pitchFamily="34" charset="0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4818" name="Picture 2" descr="Factors and progression of normal cells to tumor cells." title="Normal cell to metastatic cell"/>
          <p:cNvPicPr preferRelativeResize="0">
            <a:picLocks noChangeAspect="1" noChangeArrowheads="1"/>
          </p:cNvPicPr>
          <p:nvPr/>
        </p:nvPicPr>
        <p:blipFill>
          <a:blip r:embed="rId3" cstate="print"/>
          <a:srcRect l="16777" t="14444" r="13461" b="11111"/>
          <a:stretch>
            <a:fillRect/>
          </a:stretch>
        </p:blipFill>
        <p:spPr bwMode="auto">
          <a:xfrm>
            <a:off x="152400" y="114300"/>
            <a:ext cx="4800600" cy="66294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</p:spPr>
      </p:pic>
      <p:sp>
        <p:nvSpPr>
          <p:cNvPr id="1314821" name="Rectangle 5"/>
          <p:cNvSpPr>
            <a:spLocks noGrp="1" noChangeArrowheads="1"/>
          </p:cNvSpPr>
          <p:nvPr>
            <p:ph sz="half" idx="1"/>
          </p:nvPr>
        </p:nvSpPr>
        <p:spPr>
          <a:xfrm>
            <a:off x="5105400" y="1371600"/>
            <a:ext cx="3886200" cy="4953000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marL="533400" indent="-533400"/>
            <a:r>
              <a:rPr lang="en-US" sz="3600" b="1" dirty="0"/>
              <a:t>Two types of mutations:</a:t>
            </a:r>
          </a:p>
          <a:p>
            <a:pPr marL="533400" indent="-533400"/>
            <a:endParaRPr lang="en-US" sz="3600" dirty="0"/>
          </a:p>
          <a:p>
            <a:pPr marL="533400" indent="-533400">
              <a:buFont typeface="Wingdings" pitchFamily="2" charset="2"/>
              <a:buAutoNum type="arabicPeriod"/>
            </a:pPr>
            <a:r>
              <a:rPr lang="en-US" sz="3600" b="1" dirty="0" err="1">
                <a:solidFill>
                  <a:schemeClr val="folHlink"/>
                </a:solidFill>
              </a:rPr>
              <a:t>Oncogenes</a:t>
            </a:r>
            <a:endParaRPr lang="en-US" sz="3600" b="1" dirty="0">
              <a:solidFill>
                <a:schemeClr val="folHlink"/>
              </a:solidFill>
            </a:endParaRPr>
          </a:p>
          <a:p>
            <a:pPr marL="533400" indent="-533400">
              <a:buFont typeface="Wingdings" pitchFamily="2" charset="2"/>
              <a:buAutoNum type="arabicPeriod"/>
            </a:pPr>
            <a:endParaRPr lang="en-US" sz="3600" dirty="0">
              <a:solidFill>
                <a:schemeClr val="folHlink"/>
              </a:solidFill>
            </a:endParaRPr>
          </a:p>
          <a:p>
            <a:pPr marL="533400" indent="-533400">
              <a:buFont typeface="Wingdings" pitchFamily="2" charset="2"/>
              <a:buAutoNum type="arabicPeriod"/>
            </a:pPr>
            <a:r>
              <a:rPr lang="en-US" sz="3600" b="1" dirty="0">
                <a:solidFill>
                  <a:schemeClr val="folHlink"/>
                </a:solidFill>
              </a:rPr>
              <a:t>Tumor-suppressor Genes</a:t>
            </a:r>
          </a:p>
        </p:txBody>
      </p:sp>
    </p:spTree>
    <p:custDataLst>
      <p:tags r:id="rId1"/>
    </p:custData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>
            <a:normAutofit/>
          </a:bodyPr>
          <a:lstStyle/>
          <a:p>
            <a:r>
              <a:rPr lang="en-US" b="1" dirty="0"/>
              <a:t>Tumor Suppressors vs. </a:t>
            </a:r>
            <a:r>
              <a:rPr lang="en-US" b="1" dirty="0" err="1"/>
              <a:t>Oncogenes</a:t>
            </a:r>
            <a:endParaRPr lang="en-US" b="1" dirty="0"/>
          </a:p>
        </p:txBody>
      </p:sp>
      <p:sp>
        <p:nvSpPr>
          <p:cNvPr id="34819" name="Rectangle 3"/>
          <p:cNvSpPr>
            <a:spLocks noGrp="1" noChangeArrowheads="1"/>
          </p:cNvSpPr>
          <p:nvPr>
            <p:ph idx="1"/>
          </p:nvPr>
        </p:nvSpPr>
        <p:spPr>
          <a:xfrm>
            <a:off x="304800" y="1600200"/>
            <a:ext cx="8534400" cy="4952999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en-US" sz="3600" b="1" dirty="0"/>
              <a:t>Tumor Suppressors:  </a:t>
            </a:r>
            <a:r>
              <a:rPr lang="en-US" sz="3600" dirty="0"/>
              <a:t>“Loss of Function” Mutations or loss of “brakes” on cell growth</a:t>
            </a:r>
          </a:p>
          <a:p>
            <a:pPr lvl="1"/>
            <a:r>
              <a:rPr lang="en-US" sz="3200" dirty="0"/>
              <a:t>Examples: RB, p53, many others</a:t>
            </a:r>
          </a:p>
          <a:p>
            <a:pPr lvl="1"/>
            <a:endParaRPr lang="en-US" sz="3200" dirty="0"/>
          </a:p>
          <a:p>
            <a:r>
              <a:rPr lang="en-US" sz="3600" b="1" dirty="0"/>
              <a:t>Oncogenes:  </a:t>
            </a:r>
            <a:r>
              <a:rPr lang="en-US" sz="3600" dirty="0"/>
              <a:t>“Gain of Function” Mutations or “accelerated” cell growth </a:t>
            </a:r>
          </a:p>
          <a:p>
            <a:pPr lvl="1"/>
            <a:r>
              <a:rPr lang="en-US" sz="3200" dirty="0"/>
              <a:t>Examples:  </a:t>
            </a:r>
            <a:r>
              <a:rPr lang="en-US" sz="3200" dirty="0" err="1"/>
              <a:t>Myc</a:t>
            </a:r>
            <a:r>
              <a:rPr lang="en-US" sz="3200" dirty="0"/>
              <a:t>, </a:t>
            </a:r>
            <a:r>
              <a:rPr lang="en-US" sz="3200" dirty="0" err="1"/>
              <a:t>Ras</a:t>
            </a:r>
            <a:r>
              <a:rPr lang="en-US" sz="3200" dirty="0"/>
              <a:t>, many others</a:t>
            </a:r>
          </a:p>
        </p:txBody>
      </p:sp>
      <p:sp>
        <p:nvSpPr>
          <p:cNvPr id="34821" name="Line 5"/>
          <p:cNvSpPr>
            <a:spLocks noChangeShapeType="1"/>
          </p:cNvSpPr>
          <p:nvPr/>
        </p:nvSpPr>
        <p:spPr bwMode="auto">
          <a:xfrm>
            <a:off x="0" y="1143000"/>
            <a:ext cx="9144000" cy="0"/>
          </a:xfrm>
          <a:prstGeom prst="line">
            <a:avLst/>
          </a:prstGeom>
          <a:noFill/>
          <a:ln w="38100">
            <a:solidFill>
              <a:srgbClr val="CC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849567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342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76200"/>
            <a:ext cx="8229600" cy="1143000"/>
          </a:xfrm>
        </p:spPr>
        <p:txBody>
          <a:bodyPr>
            <a:normAutofit/>
          </a:bodyPr>
          <a:lstStyle/>
          <a:p>
            <a:r>
              <a:rPr lang="en-US" sz="5400" b="1" dirty="0"/>
              <a:t>Genetics of Cancer</a:t>
            </a:r>
          </a:p>
        </p:txBody>
      </p:sp>
      <p:sp>
        <p:nvSpPr>
          <p:cNvPr id="1383427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143000"/>
            <a:ext cx="8229600" cy="5486400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dirty="0"/>
              <a:t>Inheritance of genetic mutations in </a:t>
            </a:r>
            <a:r>
              <a:rPr lang="en-US" b="1" u="sng" dirty="0"/>
              <a:t>tumor suppressor and oncogenes </a:t>
            </a:r>
            <a:r>
              <a:rPr lang="en-US" dirty="0"/>
              <a:t>(or groups of genes) can predispose you to cancer</a:t>
            </a:r>
          </a:p>
          <a:p>
            <a:pPr>
              <a:lnSpc>
                <a:spcPct val="90000"/>
              </a:lnSpc>
            </a:pPr>
            <a:endParaRPr lang="en-US" dirty="0"/>
          </a:p>
          <a:p>
            <a:pPr>
              <a:lnSpc>
                <a:spcPct val="90000"/>
              </a:lnSpc>
            </a:pPr>
            <a:r>
              <a:rPr lang="en-US" b="1" dirty="0"/>
              <a:t>Some examples:</a:t>
            </a:r>
          </a:p>
          <a:p>
            <a:pPr lvl="1">
              <a:lnSpc>
                <a:spcPct val="90000"/>
              </a:lnSpc>
              <a:buFont typeface="Arial"/>
              <a:buChar char="•"/>
            </a:pPr>
            <a:r>
              <a:rPr lang="en-US" b="1" dirty="0"/>
              <a:t>p53</a:t>
            </a:r>
          </a:p>
          <a:p>
            <a:pPr lvl="1">
              <a:lnSpc>
                <a:spcPct val="90000"/>
              </a:lnSpc>
              <a:buFont typeface="Arial"/>
              <a:buChar char="•"/>
            </a:pPr>
            <a:r>
              <a:rPr lang="en-US" b="1" dirty="0"/>
              <a:t>BRCA1 and BRCA2 </a:t>
            </a:r>
            <a:r>
              <a:rPr lang="en-US" dirty="0"/>
              <a:t>(breast cancer)</a:t>
            </a:r>
          </a:p>
          <a:p>
            <a:pPr lvl="1">
              <a:lnSpc>
                <a:spcPct val="90000"/>
              </a:lnSpc>
              <a:buFont typeface="Arial"/>
              <a:buChar char="•"/>
            </a:pPr>
            <a:r>
              <a:rPr lang="en-US" b="1" dirty="0"/>
              <a:t>RB </a:t>
            </a:r>
            <a:r>
              <a:rPr lang="en-US" dirty="0"/>
              <a:t>-  retinoblastoma</a:t>
            </a:r>
          </a:p>
          <a:p>
            <a:pPr lvl="1">
              <a:lnSpc>
                <a:spcPct val="90000"/>
              </a:lnSpc>
              <a:buFont typeface="Arial"/>
              <a:buChar char="•"/>
            </a:pPr>
            <a:r>
              <a:rPr lang="en-US" b="1" dirty="0" err="1"/>
              <a:t>Ptc</a:t>
            </a:r>
            <a:r>
              <a:rPr lang="en-US" dirty="0"/>
              <a:t> – medulloblastoma</a:t>
            </a:r>
          </a:p>
          <a:p>
            <a:pPr lvl="1">
              <a:lnSpc>
                <a:spcPct val="90000"/>
              </a:lnSpc>
              <a:buFont typeface="Arial"/>
              <a:buChar char="•"/>
            </a:pPr>
            <a:r>
              <a:rPr lang="en-US" b="1" dirty="0"/>
              <a:t>ATM</a:t>
            </a:r>
            <a:r>
              <a:rPr lang="en-US" dirty="0"/>
              <a:t> – breast cancer</a:t>
            </a:r>
          </a:p>
          <a:p>
            <a:pPr lvl="1">
              <a:lnSpc>
                <a:spcPct val="90000"/>
              </a:lnSpc>
              <a:buFont typeface="Arial"/>
              <a:buChar char="•"/>
            </a:pPr>
            <a:r>
              <a:rPr lang="en-US" b="1" dirty="0"/>
              <a:t>APC</a:t>
            </a:r>
            <a:r>
              <a:rPr lang="en-US" dirty="0"/>
              <a:t> – colon cancer</a:t>
            </a:r>
          </a:p>
        </p:txBody>
      </p:sp>
      <p:sp>
        <p:nvSpPr>
          <p:cNvPr id="4" name="Line 8"/>
          <p:cNvSpPr>
            <a:spLocks noChangeShapeType="1"/>
          </p:cNvSpPr>
          <p:nvPr/>
        </p:nvSpPr>
        <p:spPr bwMode="auto">
          <a:xfrm>
            <a:off x="0" y="914400"/>
            <a:ext cx="9144000" cy="0"/>
          </a:xfrm>
          <a:prstGeom prst="line">
            <a:avLst/>
          </a:prstGeom>
          <a:noFill/>
          <a:ln w="38100">
            <a:solidFill>
              <a:srgbClr val="CC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 dirty="0">
              <a:latin typeface="Calibri" pitchFamily="34" charset="0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1380" name="Picture 4" title="Late stage Retinoblastoma in ey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00600" y="1752600"/>
            <a:ext cx="3962400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81381" name="Picture 5" title="Retinoblastoma in ey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2187575"/>
            <a:ext cx="4419600" cy="2481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381382" name="Rectangle 6"/>
          <p:cNvSpPr>
            <a:spLocks noGrp="1" noChangeArrowheads="1"/>
          </p:cNvSpPr>
          <p:nvPr>
            <p:ph type="title"/>
          </p:nvPr>
        </p:nvSpPr>
        <p:spPr>
          <a:xfrm>
            <a:off x="152400" y="274638"/>
            <a:ext cx="8991600" cy="1143000"/>
          </a:xfrm>
        </p:spPr>
        <p:txBody>
          <a:bodyPr>
            <a:noAutofit/>
          </a:bodyPr>
          <a:lstStyle/>
          <a:p>
            <a:r>
              <a:rPr lang="en-US" b="1" dirty="0"/>
              <a:t>Retinoblastoma:  Cancer of the Retina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5562600"/>
            <a:ext cx="8229600" cy="1096963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en-US" dirty="0"/>
              <a:t>Example of loss of cell growth inhibition (i.e. mutation in the tumor suppressor gene, RB)</a:t>
            </a:r>
          </a:p>
        </p:txBody>
      </p:sp>
      <p:sp>
        <p:nvSpPr>
          <p:cNvPr id="1381383" name="Text Box 7"/>
          <p:cNvSpPr txBox="1">
            <a:spLocks noChangeArrowheads="1"/>
          </p:cNvSpPr>
          <p:nvPr/>
        </p:nvSpPr>
        <p:spPr bwMode="auto">
          <a:xfrm>
            <a:off x="1905000" y="4891088"/>
            <a:ext cx="1484313" cy="366712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Early Stage</a:t>
            </a:r>
          </a:p>
        </p:txBody>
      </p:sp>
      <p:sp>
        <p:nvSpPr>
          <p:cNvPr id="1381384" name="Text Box 8"/>
          <p:cNvSpPr txBox="1">
            <a:spLocks noChangeArrowheads="1"/>
          </p:cNvSpPr>
          <p:nvPr/>
        </p:nvSpPr>
        <p:spPr bwMode="auto">
          <a:xfrm>
            <a:off x="5791200" y="4953000"/>
            <a:ext cx="1406525" cy="366713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Late Stage</a:t>
            </a:r>
          </a:p>
        </p:txBody>
      </p:sp>
      <p:sp>
        <p:nvSpPr>
          <p:cNvPr id="8" name="Line 8"/>
          <p:cNvSpPr>
            <a:spLocks noChangeShapeType="1"/>
          </p:cNvSpPr>
          <p:nvPr/>
        </p:nvSpPr>
        <p:spPr bwMode="auto">
          <a:xfrm>
            <a:off x="0" y="1219200"/>
            <a:ext cx="9144000" cy="0"/>
          </a:xfrm>
          <a:prstGeom prst="line">
            <a:avLst/>
          </a:prstGeom>
          <a:noFill/>
          <a:ln w="38100">
            <a:solidFill>
              <a:srgbClr val="CC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 dirty="0">
              <a:latin typeface="Calibri" pitchFamily="34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198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-381000"/>
            <a:ext cx="7772400" cy="1143000"/>
          </a:xfrm>
          <a:ln/>
        </p:spPr>
        <p:txBody>
          <a:bodyPr/>
          <a:lstStyle/>
          <a:p>
            <a:r>
              <a:rPr lang="en-US" sz="3200" b="1" u="sng" dirty="0">
                <a:solidFill>
                  <a:schemeClr val="tx1"/>
                </a:solidFill>
              </a:rPr>
              <a:t>Some Scary Facts About Cancer</a:t>
            </a:r>
          </a:p>
        </p:txBody>
      </p:sp>
      <p:sp>
        <p:nvSpPr>
          <p:cNvPr id="1321987" name="Rectangle 3"/>
          <p:cNvSpPr>
            <a:spLocks noGrp="1" noChangeArrowheads="1"/>
          </p:cNvSpPr>
          <p:nvPr>
            <p:ph idx="1"/>
          </p:nvPr>
        </p:nvSpPr>
        <p:spPr>
          <a:xfrm>
            <a:off x="609600" y="533400"/>
            <a:ext cx="7924800" cy="6172200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>
              <a:lnSpc>
                <a:spcPct val="80000"/>
              </a:lnSpc>
            </a:pPr>
            <a:r>
              <a:rPr lang="en-US" sz="2400" dirty="0"/>
              <a:t>Estimated in 2019:  </a:t>
            </a:r>
            <a:r>
              <a:rPr lang="en-US" sz="2400" b="1" dirty="0"/>
              <a:t>1.76 million Americans </a:t>
            </a:r>
            <a:r>
              <a:rPr lang="en-US" sz="2400" dirty="0"/>
              <a:t>were diagnosed with cancer.  Of those </a:t>
            </a:r>
            <a:r>
              <a:rPr lang="en-US" sz="2400" b="1" dirty="0"/>
              <a:t>606,880 </a:t>
            </a:r>
            <a:r>
              <a:rPr lang="en-US" sz="2400" dirty="0"/>
              <a:t>will die of cancer</a:t>
            </a:r>
          </a:p>
          <a:p>
            <a:pPr lvl="1">
              <a:lnSpc>
                <a:spcPct val="80000"/>
              </a:lnSpc>
            </a:pPr>
            <a:r>
              <a:rPr lang="en-US" sz="2000" dirty="0"/>
              <a:t>the 2</a:t>
            </a:r>
            <a:r>
              <a:rPr lang="en-US" sz="2000" baseline="30000" dirty="0"/>
              <a:t>nd</a:t>
            </a:r>
            <a:r>
              <a:rPr lang="en-US" sz="2000" dirty="0"/>
              <a:t> leading cause of death after heart disease</a:t>
            </a:r>
          </a:p>
          <a:p>
            <a:pPr>
              <a:lnSpc>
                <a:spcPct val="80000"/>
              </a:lnSpc>
            </a:pPr>
            <a:endParaRPr lang="en-US" sz="2400" dirty="0"/>
          </a:p>
          <a:p>
            <a:pPr>
              <a:lnSpc>
                <a:spcPct val="80000"/>
              </a:lnSpc>
            </a:pPr>
            <a:r>
              <a:rPr lang="en-US" sz="2400" dirty="0"/>
              <a:t>In Colorado and New Mexico estimated 26,800 and 9,460 new cases, respectively, in 2018</a:t>
            </a:r>
          </a:p>
          <a:p>
            <a:pPr>
              <a:lnSpc>
                <a:spcPct val="80000"/>
              </a:lnSpc>
            </a:pPr>
            <a:endParaRPr lang="en-US" sz="2400" dirty="0"/>
          </a:p>
          <a:p>
            <a:pPr>
              <a:lnSpc>
                <a:spcPct val="80000"/>
              </a:lnSpc>
            </a:pPr>
            <a:r>
              <a:rPr lang="en-US" sz="2400" dirty="0"/>
              <a:t>Biggest overall killer of those under age of 75</a:t>
            </a:r>
          </a:p>
          <a:p>
            <a:pPr>
              <a:lnSpc>
                <a:spcPct val="80000"/>
              </a:lnSpc>
            </a:pPr>
            <a:endParaRPr lang="en-US" sz="2400" dirty="0"/>
          </a:p>
          <a:p>
            <a:pPr>
              <a:lnSpc>
                <a:spcPct val="80000"/>
              </a:lnSpc>
            </a:pPr>
            <a:r>
              <a:rPr lang="en-US" sz="2400" dirty="0"/>
              <a:t>2</a:t>
            </a:r>
            <a:r>
              <a:rPr lang="en-US" sz="2400" baseline="30000" dirty="0"/>
              <a:t>nd</a:t>
            </a:r>
            <a:r>
              <a:rPr lang="en-US" sz="2400" dirty="0"/>
              <a:t> leading disease killer of children and among 30somethings</a:t>
            </a:r>
          </a:p>
          <a:p>
            <a:pPr>
              <a:lnSpc>
                <a:spcPct val="80000"/>
              </a:lnSpc>
            </a:pPr>
            <a:endParaRPr lang="en-US" sz="2400" dirty="0"/>
          </a:p>
          <a:p>
            <a:pPr>
              <a:lnSpc>
                <a:spcPct val="80000"/>
              </a:lnSpc>
            </a:pPr>
            <a:r>
              <a:rPr lang="en-US" sz="2400" dirty="0"/>
              <a:t>Only 63% of cancer victims survive 5 years or more</a:t>
            </a:r>
          </a:p>
          <a:p>
            <a:pPr>
              <a:lnSpc>
                <a:spcPct val="80000"/>
              </a:lnSpc>
            </a:pPr>
            <a:endParaRPr lang="en-US" sz="2400" dirty="0"/>
          </a:p>
          <a:p>
            <a:pPr>
              <a:lnSpc>
                <a:spcPct val="80000"/>
              </a:lnSpc>
            </a:pPr>
            <a:r>
              <a:rPr lang="en-US" sz="2400" dirty="0"/>
              <a:t>More Americans will die of cancer in the next 14 months than all the casualties of every war the US has fought</a:t>
            </a:r>
          </a:p>
          <a:p>
            <a:pPr>
              <a:lnSpc>
                <a:spcPct val="80000"/>
              </a:lnSpc>
            </a:pPr>
            <a:endParaRPr lang="en-US" sz="2400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1138" name="Picture 2" descr="Two mutations required for cancer to develop" title="Two Hit Hypothesis"/>
          <p:cNvPicPr>
            <a:picLocks noChangeAspect="1" noChangeArrowheads="1"/>
          </p:cNvPicPr>
          <p:nvPr/>
        </p:nvPicPr>
        <p:blipFill>
          <a:blip r:embed="rId2" cstate="print"/>
          <a:srcRect t="2620"/>
          <a:stretch>
            <a:fillRect/>
          </a:stretch>
        </p:blipFill>
        <p:spPr bwMode="auto">
          <a:xfrm>
            <a:off x="914400" y="1143000"/>
            <a:ext cx="7315200" cy="566578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1371139" name="Rectangle 3"/>
          <p:cNvSpPr>
            <a:spLocks noGrp="1" noChangeArrowheads="1"/>
          </p:cNvSpPr>
          <p:nvPr>
            <p:ph type="title"/>
          </p:nvPr>
        </p:nvSpPr>
        <p:spPr>
          <a:xfrm>
            <a:off x="-381000" y="-152400"/>
            <a:ext cx="9525000" cy="1371600"/>
          </a:xfrm>
        </p:spPr>
        <p:txBody>
          <a:bodyPr>
            <a:normAutofit/>
          </a:bodyPr>
          <a:lstStyle/>
          <a:p>
            <a:r>
              <a:rPr lang="en-US" sz="3600" b="1" dirty="0"/>
              <a:t>Retinoblastoma:  Mutation in Tumor </a:t>
            </a:r>
            <a:br>
              <a:rPr lang="en-US" sz="3600" b="1" dirty="0"/>
            </a:br>
            <a:r>
              <a:rPr lang="en-US" sz="3600" b="1" dirty="0"/>
              <a:t>Suppressor Gene </a:t>
            </a:r>
            <a:r>
              <a:rPr lang="en-US" sz="3600" b="1" dirty="0">
                <a:solidFill>
                  <a:srgbClr val="FF0000"/>
                </a:solidFill>
              </a:rPr>
              <a:t>RB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2" name="Picture 4" title="Two hit (or more) hypothesis"/>
          <p:cNvPicPr>
            <a:picLocks noChangeAspect="1" noChangeArrowheads="1"/>
          </p:cNvPicPr>
          <p:nvPr/>
        </p:nvPicPr>
        <p:blipFill>
          <a:blip r:embed="rId2" cstate="print"/>
          <a:srcRect t="2589"/>
          <a:stretch>
            <a:fillRect/>
          </a:stretch>
        </p:blipFill>
        <p:spPr bwMode="auto">
          <a:xfrm>
            <a:off x="1790700" y="838200"/>
            <a:ext cx="5562600" cy="398938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53253" name="Rectangle 5"/>
          <p:cNvSpPr>
            <a:spLocks noGrp="1" noChangeArrowheads="1"/>
          </p:cNvSpPr>
          <p:nvPr>
            <p:ph type="title"/>
          </p:nvPr>
        </p:nvSpPr>
        <p:spPr>
          <a:xfrm>
            <a:off x="457200" y="-228600"/>
            <a:ext cx="8229600" cy="1143000"/>
          </a:xfrm>
        </p:spPr>
        <p:txBody>
          <a:bodyPr/>
          <a:lstStyle/>
          <a:p>
            <a:r>
              <a:rPr lang="en-US" b="1" dirty="0"/>
              <a:t>Two (or more) Hit Hypothesis</a:t>
            </a:r>
          </a:p>
        </p:txBody>
      </p:sp>
      <p:sp>
        <p:nvSpPr>
          <p:cNvPr id="53255" name="Rectangle 7"/>
          <p:cNvSpPr>
            <a:spLocks noGrp="1" noChangeArrowheads="1"/>
          </p:cNvSpPr>
          <p:nvPr>
            <p:ph sz="half" idx="1"/>
          </p:nvPr>
        </p:nvSpPr>
        <p:spPr>
          <a:xfrm>
            <a:off x="533400" y="5029200"/>
            <a:ext cx="8077200" cy="1676400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en-US" b="1" dirty="0"/>
              <a:t>Cancer:  many mutations that lead to lack of cell cycle control</a:t>
            </a:r>
          </a:p>
          <a:p>
            <a:r>
              <a:rPr lang="en-US" b="1" dirty="0"/>
              <a:t>Knudson’s  2-hit hypothesis</a:t>
            </a:r>
          </a:p>
        </p:txBody>
      </p:sp>
      <p:sp>
        <p:nvSpPr>
          <p:cNvPr id="53256" name="Line 8"/>
          <p:cNvSpPr>
            <a:spLocks noChangeShapeType="1"/>
          </p:cNvSpPr>
          <p:nvPr/>
        </p:nvSpPr>
        <p:spPr bwMode="auto">
          <a:xfrm>
            <a:off x="0" y="685800"/>
            <a:ext cx="9144000" cy="0"/>
          </a:xfrm>
          <a:prstGeom prst="line">
            <a:avLst/>
          </a:prstGeom>
          <a:noFill/>
          <a:ln w="38100">
            <a:solidFill>
              <a:srgbClr val="CC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312799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0418" name="Picture 2" title="Accusation of mutations leading to colon cancer"/>
          <p:cNvPicPr>
            <a:picLocks noChangeAspect="1" noChangeArrowheads="1"/>
          </p:cNvPicPr>
          <p:nvPr/>
        </p:nvPicPr>
        <p:blipFill>
          <a:blip r:embed="rId2" cstate="print"/>
          <a:srcRect t="7584" b="6444"/>
          <a:stretch>
            <a:fillRect/>
          </a:stretch>
        </p:blipFill>
        <p:spPr bwMode="auto">
          <a:xfrm>
            <a:off x="228600" y="0"/>
            <a:ext cx="6553200" cy="4209355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99082" y="3991463"/>
            <a:ext cx="4216400" cy="285982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81000" y="5181600"/>
            <a:ext cx="266626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+mj-lt"/>
              </a:rPr>
              <a:t>Multiple Mutations</a:t>
            </a:r>
          </a:p>
          <a:p>
            <a:r>
              <a:rPr lang="en-US" sz="2400" dirty="0">
                <a:latin typeface="+mj-lt"/>
              </a:rPr>
              <a:t>Eventually Lead to</a:t>
            </a:r>
          </a:p>
          <a:p>
            <a:r>
              <a:rPr lang="en-US" sz="2400" dirty="0">
                <a:latin typeface="+mj-lt"/>
              </a:rPr>
              <a:t>Highly Malignant </a:t>
            </a:r>
          </a:p>
          <a:p>
            <a:r>
              <a:rPr lang="en-US" sz="2400" dirty="0">
                <a:latin typeface="+mj-lt"/>
              </a:rPr>
              <a:t>Tumors (spread!!)</a:t>
            </a:r>
          </a:p>
        </p:txBody>
      </p:sp>
      <p:cxnSp>
        <p:nvCxnSpPr>
          <p:cNvPr id="6" name="Straight Arrow Connector 5"/>
          <p:cNvCxnSpPr/>
          <p:nvPr/>
        </p:nvCxnSpPr>
        <p:spPr>
          <a:xfrm flipV="1">
            <a:off x="2895600" y="5334000"/>
            <a:ext cx="2895600" cy="762000"/>
          </a:xfrm>
          <a:prstGeom prst="straightConnector1">
            <a:avLst/>
          </a:prstGeom>
          <a:ln w="3810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V="1">
            <a:off x="1828800" y="4343400"/>
            <a:ext cx="1143000" cy="685800"/>
          </a:xfrm>
          <a:prstGeom prst="straightConnector1">
            <a:avLst/>
          </a:prstGeom>
          <a:ln w="3810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2">
            <a:extLst>
              <a:ext uri="{FF2B5EF4-FFF2-40B4-BE49-F238E27FC236}">
                <a16:creationId xmlns:a16="http://schemas.microsoft.com/office/drawing/2014/main" id="{EC7451F9-8E83-EE4B-A7A1-F53A03425005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381000"/>
            <a:ext cx="8229600" cy="762000"/>
          </a:xfrm>
        </p:spPr>
        <p:txBody>
          <a:bodyPr>
            <a:noAutofit/>
          </a:bodyPr>
          <a:lstStyle/>
          <a:p>
            <a:pPr eaLnBrk="1" hangingPunct="1"/>
            <a:r>
              <a:rPr lang="en-US" altLang="en-US" sz="4800" b="1" dirty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Causes of Cancer</a:t>
            </a:r>
          </a:p>
        </p:txBody>
      </p:sp>
      <p:sp>
        <p:nvSpPr>
          <p:cNvPr id="32770" name="Rectangle 3">
            <a:extLst>
              <a:ext uri="{FF2B5EF4-FFF2-40B4-BE49-F238E27FC236}">
                <a16:creationId xmlns:a16="http://schemas.microsoft.com/office/drawing/2014/main" id="{80CC717E-D675-3847-A7B8-0401EEE52D2F}"/>
              </a:ext>
            </a:extLst>
          </p:cNvPr>
          <p:cNvSpPr>
            <a:spLocks noGrp="1" noChangeArrowheads="1"/>
          </p:cNvSpPr>
          <p:nvPr>
            <p:ph idx="4294967295"/>
          </p:nvPr>
        </p:nvSpPr>
        <p:spPr>
          <a:xfrm>
            <a:off x="457200" y="1905000"/>
            <a:ext cx="8229600" cy="3810000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eaLnBrk="1" hangingPunct="1"/>
            <a:r>
              <a:rPr lang="en-US" altLang="en-US" sz="4000" dirty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Chemical carcinogens</a:t>
            </a:r>
          </a:p>
          <a:p>
            <a:pPr eaLnBrk="1" hangingPunct="1"/>
            <a:r>
              <a:rPr lang="en-US" altLang="en-US" sz="4000" dirty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Hormones</a:t>
            </a:r>
          </a:p>
          <a:p>
            <a:pPr eaLnBrk="1" hangingPunct="1"/>
            <a:r>
              <a:rPr lang="en-US" altLang="en-US" sz="4000" dirty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Radiation</a:t>
            </a:r>
          </a:p>
          <a:p>
            <a:pPr eaLnBrk="1" hangingPunct="1"/>
            <a:r>
              <a:rPr lang="en-US" altLang="en-US" sz="4000" dirty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Viruses</a:t>
            </a:r>
          </a:p>
          <a:p>
            <a:pPr eaLnBrk="1" hangingPunct="1"/>
            <a:r>
              <a:rPr lang="en-US" altLang="en-US" sz="4000" dirty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Genetic predisposition</a:t>
            </a:r>
          </a:p>
        </p:txBody>
      </p:sp>
    </p:spTree>
    <p:extLst>
      <p:ext uri="{BB962C8B-B14F-4D97-AF65-F5344CB8AC3E}">
        <p14:creationId xmlns:p14="http://schemas.microsoft.com/office/powerpoint/2010/main" val="308229177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246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457200"/>
            <a:ext cx="8229600" cy="1371600"/>
          </a:xfrm>
        </p:spPr>
        <p:txBody>
          <a:bodyPr>
            <a:normAutofit/>
          </a:bodyPr>
          <a:lstStyle/>
          <a:p>
            <a:r>
              <a:rPr lang="en-US" sz="6600" b="1" dirty="0"/>
              <a:t>Carcinogens</a:t>
            </a:r>
          </a:p>
        </p:txBody>
      </p:sp>
      <p:sp>
        <p:nvSpPr>
          <p:cNvPr id="1342467" name="Rectangle 3"/>
          <p:cNvSpPr>
            <a:spLocks noGrp="1" noChangeArrowheads="1"/>
          </p:cNvSpPr>
          <p:nvPr>
            <p:ph idx="1"/>
          </p:nvPr>
        </p:nvSpPr>
        <p:spPr>
          <a:xfrm>
            <a:off x="381000" y="838200"/>
            <a:ext cx="8458200" cy="5410200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en-US" sz="3600" b="1" dirty="0"/>
              <a:t>Mutagen:  </a:t>
            </a:r>
            <a:r>
              <a:rPr lang="en-US" sz="3600" dirty="0"/>
              <a:t>Agent that causes mutations</a:t>
            </a:r>
          </a:p>
          <a:p>
            <a:endParaRPr lang="en-US" sz="3600" dirty="0"/>
          </a:p>
          <a:p>
            <a:r>
              <a:rPr lang="en-US" sz="3600" b="1" dirty="0"/>
              <a:t>Carcinogen:  </a:t>
            </a:r>
            <a:r>
              <a:rPr lang="en-US" sz="3600" dirty="0"/>
              <a:t>Chemical (usually a mutagen) that causes cancer</a:t>
            </a:r>
          </a:p>
          <a:p>
            <a:endParaRPr lang="en-US" sz="3600" dirty="0"/>
          </a:p>
          <a:p>
            <a:r>
              <a:rPr lang="en-US" sz="3600" dirty="0"/>
              <a:t>Heredity can “predispose” someone to cancer but the environmental mutagens may lead to actual cancer</a:t>
            </a:r>
          </a:p>
          <a:p>
            <a:endParaRPr lang="en-US" sz="3600" dirty="0"/>
          </a:p>
          <a:p>
            <a:endParaRPr lang="en-US" sz="3600" dirty="0"/>
          </a:p>
          <a:p>
            <a:endParaRPr lang="en-US" sz="3600" dirty="0"/>
          </a:p>
        </p:txBody>
      </p:sp>
      <p:sp>
        <p:nvSpPr>
          <p:cNvPr id="4" name="Line 8"/>
          <p:cNvSpPr>
            <a:spLocks noChangeShapeType="1"/>
          </p:cNvSpPr>
          <p:nvPr/>
        </p:nvSpPr>
        <p:spPr bwMode="auto">
          <a:xfrm>
            <a:off x="0" y="762000"/>
            <a:ext cx="9144000" cy="0"/>
          </a:xfrm>
          <a:prstGeom prst="line">
            <a:avLst/>
          </a:prstGeom>
          <a:noFill/>
          <a:ln w="38100">
            <a:solidFill>
              <a:srgbClr val="CC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 dirty="0">
              <a:latin typeface="Calibri" pitchFamily="34" charset="0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18t02_carcinogens_1"/>
          <p:cNvPicPr preferRelativeResize="0"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3" t="21326" b="7681"/>
          <a:stretch/>
        </p:blipFill>
        <p:spPr bwMode="auto">
          <a:xfrm>
            <a:off x="173164" y="1295400"/>
            <a:ext cx="8970836" cy="50358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52400"/>
            <a:ext cx="8229600" cy="1143000"/>
          </a:xfrm>
        </p:spPr>
        <p:txBody>
          <a:bodyPr>
            <a:normAutofit/>
          </a:bodyPr>
          <a:lstStyle/>
          <a:p>
            <a:r>
              <a:rPr lang="en-US" b="1" dirty="0"/>
              <a:t>Many Types of Carcinogens</a:t>
            </a:r>
          </a:p>
        </p:txBody>
      </p:sp>
      <p:sp>
        <p:nvSpPr>
          <p:cNvPr id="4" name="Line 8"/>
          <p:cNvSpPr>
            <a:spLocks noChangeShapeType="1"/>
          </p:cNvSpPr>
          <p:nvPr/>
        </p:nvSpPr>
        <p:spPr bwMode="auto">
          <a:xfrm>
            <a:off x="0" y="838200"/>
            <a:ext cx="9144000" cy="0"/>
          </a:xfrm>
          <a:prstGeom prst="line">
            <a:avLst/>
          </a:prstGeom>
          <a:noFill/>
          <a:ln w="38100">
            <a:solidFill>
              <a:srgbClr val="CC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 dirty="0">
              <a:latin typeface="Calibri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526144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3490" name="Picture 2" descr="0408al" title="Cancer rates vs. pollution"/>
          <p:cNvPicPr>
            <a:picLocks noChangeAspect="1" noChangeArrowheads="1"/>
          </p:cNvPicPr>
          <p:nvPr/>
        </p:nvPicPr>
        <p:blipFill>
          <a:blip r:embed="rId2" cstate="print"/>
          <a:srcRect t="4233"/>
          <a:stretch>
            <a:fillRect/>
          </a:stretch>
        </p:blipFill>
        <p:spPr bwMode="auto">
          <a:xfrm>
            <a:off x="4763" y="304800"/>
            <a:ext cx="9134475" cy="653573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553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-533400"/>
            <a:ext cx="9144000" cy="1371600"/>
          </a:xfrm>
        </p:spPr>
        <p:txBody>
          <a:bodyPr/>
          <a:lstStyle/>
          <a:p>
            <a:r>
              <a:rPr lang="en-US" sz="3200" b="1" dirty="0"/>
              <a:t>Lung Cancer:  Leading Cause of Cancer-related Death</a:t>
            </a:r>
          </a:p>
        </p:txBody>
      </p:sp>
      <p:sp>
        <p:nvSpPr>
          <p:cNvPr id="1345539" name="Rectangle 3"/>
          <p:cNvSpPr>
            <a:spLocks noGrp="1" noChangeArrowheads="1"/>
          </p:cNvSpPr>
          <p:nvPr>
            <p:ph idx="1"/>
          </p:nvPr>
        </p:nvSpPr>
        <p:spPr>
          <a:xfrm>
            <a:off x="152400" y="457200"/>
            <a:ext cx="5257800" cy="6248400"/>
          </a:xfr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>
              <a:lnSpc>
                <a:spcPct val="80000"/>
              </a:lnSpc>
            </a:pPr>
            <a:r>
              <a:rPr lang="en-US" sz="3600" b="1" dirty="0"/>
              <a:t>Tobacco Smoke: </a:t>
            </a:r>
            <a:r>
              <a:rPr lang="en-US" sz="3600" dirty="0"/>
              <a:t>lots of carcinogens</a:t>
            </a:r>
          </a:p>
          <a:p>
            <a:pPr>
              <a:lnSpc>
                <a:spcPct val="80000"/>
              </a:lnSpc>
            </a:pPr>
            <a:endParaRPr lang="en-US" sz="3600" dirty="0"/>
          </a:p>
          <a:p>
            <a:pPr>
              <a:lnSpc>
                <a:spcPct val="80000"/>
              </a:lnSpc>
            </a:pPr>
            <a:r>
              <a:rPr lang="en-US" sz="3600" b="1" dirty="0">
                <a:solidFill>
                  <a:srgbClr val="FF0000"/>
                </a:solidFill>
              </a:rPr>
              <a:t>30% (maybe higher) of cancer can be attributed to cigarette smoking and tobacco use!!</a:t>
            </a:r>
          </a:p>
          <a:p>
            <a:pPr>
              <a:lnSpc>
                <a:spcPct val="80000"/>
              </a:lnSpc>
            </a:pPr>
            <a:endParaRPr lang="en-US" sz="3600" dirty="0"/>
          </a:p>
          <a:p>
            <a:pPr>
              <a:lnSpc>
                <a:spcPct val="80000"/>
              </a:lnSpc>
            </a:pPr>
            <a:r>
              <a:rPr lang="en-US" sz="3600" dirty="0"/>
              <a:t>Tobacco-related cancers kill over 400,000 people per year!!</a:t>
            </a:r>
          </a:p>
          <a:p>
            <a:pPr>
              <a:lnSpc>
                <a:spcPct val="80000"/>
              </a:lnSpc>
            </a:pPr>
            <a:endParaRPr lang="en-US" sz="3600" dirty="0"/>
          </a:p>
        </p:txBody>
      </p:sp>
      <p:pic>
        <p:nvPicPr>
          <p:cNvPr id="1345540" name="Picture 4" title="lung cancer"/>
          <p:cNvPicPr>
            <a:picLocks noChangeAspect="1" noChangeArrowheads="1"/>
          </p:cNvPicPr>
          <p:nvPr/>
        </p:nvPicPr>
        <p:blipFill>
          <a:blip r:embed="rId2" cstate="print"/>
          <a:srcRect l="44995" t="3117" r="10793"/>
          <a:stretch>
            <a:fillRect/>
          </a:stretch>
        </p:blipFill>
        <p:spPr bwMode="auto">
          <a:xfrm>
            <a:off x="5562600" y="609600"/>
            <a:ext cx="3305175" cy="5410200"/>
          </a:xfrm>
          <a:prstGeom prst="rect">
            <a:avLst/>
          </a:prstGeom>
          <a:noFill/>
        </p:spPr>
      </p:pic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0" y="457200"/>
            <a:ext cx="9144000" cy="0"/>
          </a:xfrm>
          <a:prstGeom prst="line">
            <a:avLst/>
          </a:prstGeom>
          <a:noFill/>
          <a:ln w="38100">
            <a:solidFill>
              <a:srgbClr val="CC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6324600" y="6172200"/>
            <a:ext cx="16241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Lung Cancer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6562" name="Picture 2" title="Smoking vs. cancer rates"/>
          <p:cNvPicPr>
            <a:picLocks noChangeAspect="1" noChangeArrowheads="1"/>
          </p:cNvPicPr>
          <p:nvPr/>
        </p:nvPicPr>
        <p:blipFill>
          <a:blip r:embed="rId2" cstate="print"/>
          <a:srcRect t="2000"/>
          <a:stretch>
            <a:fillRect/>
          </a:stretch>
        </p:blipFill>
        <p:spPr bwMode="auto">
          <a:xfrm>
            <a:off x="4763" y="152400"/>
            <a:ext cx="9134475" cy="6688138"/>
          </a:xfrm>
          <a:prstGeom prst="rect">
            <a:avLst/>
          </a:prstGeom>
          <a:noFill/>
        </p:spPr>
      </p:pic>
    </p:spTree>
  </p:cSld>
  <p:clrMapOvr>
    <a:masterClrMapping/>
  </p:clrMapOvr>
  <p:transition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625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304800"/>
            <a:ext cx="8229600" cy="1143000"/>
          </a:xfrm>
        </p:spPr>
        <p:txBody>
          <a:bodyPr>
            <a:normAutofit/>
          </a:bodyPr>
          <a:lstStyle/>
          <a:p>
            <a:r>
              <a:rPr lang="en-US" sz="5400" b="1" dirty="0"/>
              <a:t>Viruses/Bacteria</a:t>
            </a:r>
          </a:p>
        </p:txBody>
      </p:sp>
      <p:sp>
        <p:nvSpPr>
          <p:cNvPr id="1376259" name="Rectangle 3"/>
          <p:cNvSpPr>
            <a:spLocks noGrp="1" noChangeArrowheads="1"/>
          </p:cNvSpPr>
          <p:nvPr>
            <p:ph idx="1"/>
          </p:nvPr>
        </p:nvSpPr>
        <p:spPr>
          <a:xfrm>
            <a:off x="228600" y="914400"/>
            <a:ext cx="4876800" cy="5742770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 fontScale="92500" lnSpcReduction="10000"/>
          </a:bodyPr>
          <a:lstStyle/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en-US" sz="2800" b="1" dirty="0"/>
              <a:t>Some Examples: 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endParaRPr lang="en-US" sz="2800" b="1" dirty="0"/>
          </a:p>
          <a:p>
            <a:pPr>
              <a:lnSpc>
                <a:spcPct val="80000"/>
              </a:lnSpc>
            </a:pPr>
            <a:r>
              <a:rPr lang="en-US" sz="2800" b="1" dirty="0"/>
              <a:t>Hepatitis  B and C</a:t>
            </a:r>
          </a:p>
          <a:p>
            <a:pPr lvl="1">
              <a:lnSpc>
                <a:spcPct val="80000"/>
              </a:lnSpc>
            </a:pPr>
            <a:r>
              <a:rPr lang="en-US" sz="2400" dirty="0"/>
              <a:t>Liver cancer</a:t>
            </a:r>
          </a:p>
          <a:p>
            <a:pPr>
              <a:lnSpc>
                <a:spcPct val="80000"/>
              </a:lnSpc>
            </a:pPr>
            <a:endParaRPr lang="en-US" sz="2800" dirty="0"/>
          </a:p>
          <a:p>
            <a:pPr>
              <a:lnSpc>
                <a:spcPct val="80000"/>
              </a:lnSpc>
            </a:pPr>
            <a:r>
              <a:rPr lang="en-US" sz="2800" b="1" dirty="0"/>
              <a:t>Human Papillomavirus (HPV)</a:t>
            </a:r>
          </a:p>
          <a:p>
            <a:pPr lvl="1">
              <a:lnSpc>
                <a:spcPct val="80000"/>
              </a:lnSpc>
            </a:pPr>
            <a:r>
              <a:rPr lang="en-US" sz="2400" dirty="0"/>
              <a:t>Cervical cancer</a:t>
            </a:r>
          </a:p>
          <a:p>
            <a:pPr>
              <a:lnSpc>
                <a:spcPct val="80000"/>
              </a:lnSpc>
            </a:pPr>
            <a:endParaRPr lang="en-US" sz="2800" dirty="0"/>
          </a:p>
          <a:p>
            <a:pPr>
              <a:lnSpc>
                <a:spcPct val="80000"/>
              </a:lnSpc>
            </a:pPr>
            <a:r>
              <a:rPr lang="en-US" sz="2800" b="1" dirty="0"/>
              <a:t>HIV</a:t>
            </a:r>
          </a:p>
          <a:p>
            <a:pPr lvl="1">
              <a:lnSpc>
                <a:spcPct val="80000"/>
              </a:lnSpc>
            </a:pPr>
            <a:r>
              <a:rPr lang="en-US" sz="2400" dirty="0"/>
              <a:t>Rare cancers like Kaposi’s Sarcoma</a:t>
            </a:r>
          </a:p>
          <a:p>
            <a:pPr>
              <a:lnSpc>
                <a:spcPct val="80000"/>
              </a:lnSpc>
            </a:pPr>
            <a:endParaRPr lang="en-US" sz="2800" dirty="0"/>
          </a:p>
          <a:p>
            <a:pPr>
              <a:lnSpc>
                <a:spcPct val="80000"/>
              </a:lnSpc>
            </a:pPr>
            <a:r>
              <a:rPr lang="en-US" sz="2800" b="1" dirty="0"/>
              <a:t>Epstein-Barr virus</a:t>
            </a:r>
          </a:p>
          <a:p>
            <a:pPr lvl="1">
              <a:lnSpc>
                <a:spcPct val="80000"/>
              </a:lnSpc>
            </a:pPr>
            <a:r>
              <a:rPr lang="en-US" sz="2400" dirty="0"/>
              <a:t>Certain types of lymphomas</a:t>
            </a:r>
          </a:p>
          <a:p>
            <a:pPr>
              <a:lnSpc>
                <a:spcPct val="80000"/>
              </a:lnSpc>
            </a:pPr>
            <a:endParaRPr lang="en-US" sz="2800" dirty="0"/>
          </a:p>
          <a:p>
            <a:pPr>
              <a:lnSpc>
                <a:spcPct val="80000"/>
              </a:lnSpc>
            </a:pPr>
            <a:r>
              <a:rPr lang="en-US" sz="2800" b="1" i="1" dirty="0" err="1"/>
              <a:t>Heliobacter</a:t>
            </a:r>
            <a:r>
              <a:rPr lang="en-US" sz="2800" b="1" i="1" dirty="0"/>
              <a:t> pylori </a:t>
            </a:r>
            <a:r>
              <a:rPr lang="en-US" sz="2800" dirty="0"/>
              <a:t>(stomach ulcer bacteria)</a:t>
            </a:r>
          </a:p>
          <a:p>
            <a:pPr lvl="1">
              <a:lnSpc>
                <a:spcPct val="80000"/>
              </a:lnSpc>
            </a:pPr>
            <a:r>
              <a:rPr lang="en-US" sz="2400" dirty="0"/>
              <a:t>Stomach cancer</a:t>
            </a:r>
          </a:p>
        </p:txBody>
      </p:sp>
      <p:pic>
        <p:nvPicPr>
          <p:cNvPr id="2" name="Picture 1" descr="Rare form of cancer seen in AIDS patients." title="Kaposi's Sarcoma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22900" y="2133600"/>
            <a:ext cx="3492500" cy="23241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422900" y="4191000"/>
            <a:ext cx="2895600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00" dirty="0"/>
              <a:t>National Cancer Institute, AV-8500-3620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184900" y="4495800"/>
            <a:ext cx="2216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Kaposi’s Sarcoma</a:t>
            </a:r>
          </a:p>
        </p:txBody>
      </p:sp>
      <p:sp>
        <p:nvSpPr>
          <p:cNvPr id="7" name="Line 8"/>
          <p:cNvSpPr>
            <a:spLocks noChangeShapeType="1"/>
          </p:cNvSpPr>
          <p:nvPr/>
        </p:nvSpPr>
        <p:spPr bwMode="auto">
          <a:xfrm>
            <a:off x="0" y="685800"/>
            <a:ext cx="9144000" cy="0"/>
          </a:xfrm>
          <a:prstGeom prst="line">
            <a:avLst/>
          </a:prstGeom>
          <a:noFill/>
          <a:ln w="38100">
            <a:solidFill>
              <a:srgbClr val="CC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 dirty="0">
              <a:latin typeface="Calibri" pitchFamily="34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223783-5D2F-3944-BE70-56658D5066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title="Cancer Rate Table">
            <a:extLst>
              <a:ext uri="{FF2B5EF4-FFF2-40B4-BE49-F238E27FC236}">
                <a16:creationId xmlns:a16="http://schemas.microsoft.com/office/drawing/2014/main" id="{15F53EA2-ABF7-4449-8E0E-FD6C000828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2624" y="0"/>
            <a:ext cx="819875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306992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7282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-381000"/>
            <a:ext cx="8229600" cy="1371600"/>
          </a:xfrm>
        </p:spPr>
        <p:txBody>
          <a:bodyPr>
            <a:normAutofit/>
          </a:bodyPr>
          <a:lstStyle/>
          <a:p>
            <a:r>
              <a:rPr lang="en-US" sz="6600" b="1" dirty="0"/>
              <a:t>Radiation</a:t>
            </a:r>
          </a:p>
        </p:txBody>
      </p:sp>
      <p:sp>
        <p:nvSpPr>
          <p:cNvPr id="137728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52400" y="990600"/>
            <a:ext cx="4572000" cy="5715000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en-US" b="1" dirty="0"/>
              <a:t>Ultraviolet radiation:  </a:t>
            </a:r>
            <a:r>
              <a:rPr lang="en-US" dirty="0"/>
              <a:t>skin cancer</a:t>
            </a:r>
          </a:p>
          <a:p>
            <a:endParaRPr lang="en-US" dirty="0"/>
          </a:p>
          <a:p>
            <a:r>
              <a:rPr lang="en-US" b="1" dirty="0"/>
              <a:t>Radon gas</a:t>
            </a:r>
            <a:r>
              <a:rPr lang="en-US" dirty="0"/>
              <a:t>:  2</a:t>
            </a:r>
            <a:r>
              <a:rPr lang="en-US" baseline="30000" dirty="0"/>
              <a:t>nd</a:t>
            </a:r>
            <a:r>
              <a:rPr lang="en-US" dirty="0"/>
              <a:t> leading causes of lung cancer</a:t>
            </a:r>
          </a:p>
          <a:p>
            <a:endParaRPr lang="en-US" dirty="0"/>
          </a:p>
          <a:p>
            <a:r>
              <a:rPr lang="en-US" b="1" dirty="0"/>
              <a:t>Nuclear radiation:   </a:t>
            </a:r>
            <a:r>
              <a:rPr lang="en-US" dirty="0"/>
              <a:t>like Chernobyl in Ukraine</a:t>
            </a:r>
          </a:p>
          <a:p>
            <a:pPr lvl="1"/>
            <a:r>
              <a:rPr lang="en-US" dirty="0"/>
              <a:t>Area near accident site has seen incredibly high cancer rates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1377284" name="Picture 4" title="Chernobyl Disaster Site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800600" y="1219200"/>
            <a:ext cx="4191000" cy="5334000"/>
          </a:xfrm>
        </p:spPr>
      </p:pic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0" y="762000"/>
            <a:ext cx="9144000" cy="0"/>
          </a:xfrm>
          <a:prstGeom prst="line">
            <a:avLst/>
          </a:prstGeom>
          <a:noFill/>
          <a:ln w="38100">
            <a:solidFill>
              <a:srgbClr val="CC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181600" y="6019800"/>
            <a:ext cx="2278188" cy="584776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Chernobyl 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-228600"/>
            <a:ext cx="8229600" cy="1143000"/>
          </a:xfrm>
        </p:spPr>
        <p:txBody>
          <a:bodyPr>
            <a:normAutofit/>
          </a:bodyPr>
          <a:lstStyle/>
          <a:p>
            <a:r>
              <a:rPr lang="en-US" sz="6000" b="1" dirty="0"/>
              <a:t>Diet and Cancer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914400"/>
            <a:ext cx="8229600" cy="5715000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 lnSpcReduction="10000"/>
          </a:bodyPr>
          <a:lstStyle/>
          <a:p>
            <a:r>
              <a:rPr lang="en-US" b="1" dirty="0"/>
              <a:t>Overweight and obesity </a:t>
            </a:r>
            <a:r>
              <a:rPr lang="en-US" dirty="0"/>
              <a:t>contribute to 14% to 20% of all cancer-related mortality </a:t>
            </a:r>
          </a:p>
          <a:p>
            <a:endParaRPr lang="en-US" dirty="0"/>
          </a:p>
          <a:p>
            <a:r>
              <a:rPr lang="en-US" b="1" dirty="0"/>
              <a:t>Diet</a:t>
            </a:r>
            <a:r>
              <a:rPr lang="en-US" dirty="0"/>
              <a:t> in processed and red meat, potatoes, refined grains, and sugar-sweetened beverages and foods =  increased risk of developing cancer</a:t>
            </a:r>
          </a:p>
          <a:p>
            <a:endParaRPr lang="en-US" dirty="0"/>
          </a:p>
          <a:p>
            <a:r>
              <a:rPr lang="en-US" dirty="0"/>
              <a:t> </a:t>
            </a:r>
            <a:r>
              <a:rPr lang="en-US" b="1" dirty="0"/>
              <a:t>Alcohol consumption:  </a:t>
            </a:r>
            <a:r>
              <a:rPr lang="en-US" dirty="0"/>
              <a:t>risk factor for cancers of the mouth, pharynx, larynx, esophagus, liver, </a:t>
            </a:r>
            <a:r>
              <a:rPr lang="en-US" dirty="0" err="1"/>
              <a:t>colorectum</a:t>
            </a:r>
            <a:r>
              <a:rPr lang="en-US" dirty="0"/>
              <a:t>, and breast. 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Line 8"/>
          <p:cNvSpPr>
            <a:spLocks noChangeShapeType="1"/>
          </p:cNvSpPr>
          <p:nvPr/>
        </p:nvSpPr>
        <p:spPr bwMode="auto">
          <a:xfrm>
            <a:off x="0" y="762000"/>
            <a:ext cx="9144000" cy="0"/>
          </a:xfrm>
          <a:prstGeom prst="line">
            <a:avLst/>
          </a:prstGeom>
          <a:noFill/>
          <a:ln w="38100">
            <a:solidFill>
              <a:srgbClr val="CC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290663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1442" name="Picture 2" descr="Correlation Between Cancer Death Rate and Age" title="Aging vs. cancer rates."/>
          <p:cNvPicPr>
            <a:picLocks noChangeAspect="1" noChangeArrowheads="1"/>
          </p:cNvPicPr>
          <p:nvPr/>
        </p:nvPicPr>
        <p:blipFill>
          <a:blip r:embed="rId2" cstate="print"/>
          <a:srcRect t="2336"/>
          <a:stretch>
            <a:fillRect/>
          </a:stretch>
        </p:blipFill>
        <p:spPr bwMode="auto">
          <a:xfrm>
            <a:off x="762000" y="1066800"/>
            <a:ext cx="7772400" cy="5672138"/>
          </a:xfrm>
          <a:prstGeom prst="rect">
            <a:avLst/>
          </a:prstGeom>
          <a:noFill/>
        </p:spPr>
      </p:pic>
      <p:sp>
        <p:nvSpPr>
          <p:cNvPr id="1341443" name="Rectangle 3"/>
          <p:cNvSpPr>
            <a:spLocks noGrp="1" noChangeArrowheads="1"/>
          </p:cNvSpPr>
          <p:nvPr>
            <p:ph type="title"/>
          </p:nvPr>
        </p:nvSpPr>
        <p:spPr>
          <a:xfrm>
            <a:off x="457200" y="-152400"/>
            <a:ext cx="8229600" cy="1143000"/>
          </a:xfrm>
        </p:spPr>
        <p:txBody>
          <a:bodyPr>
            <a:normAutofit/>
          </a:bodyPr>
          <a:lstStyle/>
          <a:p>
            <a:r>
              <a:rPr lang="en-US" sz="4800" b="1" dirty="0">
                <a:effectLst/>
              </a:rPr>
              <a:t>Aging:  Number 1 Risk Factor</a:t>
            </a:r>
          </a:p>
        </p:txBody>
      </p:sp>
      <p:sp>
        <p:nvSpPr>
          <p:cNvPr id="4" name="Line 8"/>
          <p:cNvSpPr>
            <a:spLocks noChangeShapeType="1"/>
          </p:cNvSpPr>
          <p:nvPr/>
        </p:nvSpPr>
        <p:spPr bwMode="auto">
          <a:xfrm>
            <a:off x="0" y="838200"/>
            <a:ext cx="9144000" cy="0"/>
          </a:xfrm>
          <a:prstGeom prst="line">
            <a:avLst/>
          </a:prstGeom>
          <a:noFill/>
          <a:ln w="38100">
            <a:solidFill>
              <a:srgbClr val="CC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 dirty="0">
              <a:latin typeface="Calibri" pitchFamily="34" charset="0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Rectangle 2">
            <a:extLst>
              <a:ext uri="{FF2B5EF4-FFF2-40B4-BE49-F238E27FC236}">
                <a16:creationId xmlns:a16="http://schemas.microsoft.com/office/drawing/2014/main" id="{A001E614-7EAA-EB4A-A893-816D93EADEB0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altLang="en-US" sz="4800" b="1" dirty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Signs and Symptoms of Cancer</a:t>
            </a:r>
          </a:p>
        </p:txBody>
      </p:sp>
      <p:sp>
        <p:nvSpPr>
          <p:cNvPr id="49154" name="Rectangle 3">
            <a:extLst>
              <a:ext uri="{FF2B5EF4-FFF2-40B4-BE49-F238E27FC236}">
                <a16:creationId xmlns:a16="http://schemas.microsoft.com/office/drawing/2014/main" id="{775B45D9-5790-5848-81BC-96BA791E1C3E}"/>
              </a:ext>
            </a:extLst>
          </p:cNvPr>
          <p:cNvSpPr>
            <a:spLocks noGrp="1" noChangeArrowheads="1"/>
          </p:cNvSpPr>
          <p:nvPr>
            <p:ph idx="4294967295"/>
          </p:nvPr>
        </p:nvSpPr>
        <p:spPr/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 lnSpcReduction="10000"/>
          </a:bodyPr>
          <a:lstStyle/>
          <a:p>
            <a:pPr eaLnBrk="1" hangingPunct="1"/>
            <a:r>
              <a:rPr lang="en-US" altLang="en-US" sz="3600" dirty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Pain</a:t>
            </a:r>
          </a:p>
          <a:p>
            <a:pPr eaLnBrk="1" hangingPunct="1"/>
            <a:r>
              <a:rPr lang="en-US" altLang="en-US" sz="3600" dirty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Obstruction</a:t>
            </a:r>
          </a:p>
          <a:p>
            <a:pPr eaLnBrk="1" hangingPunct="1"/>
            <a:r>
              <a:rPr lang="en-US" altLang="en-US" sz="3600" dirty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Hemorrhage</a:t>
            </a:r>
          </a:p>
          <a:p>
            <a:pPr eaLnBrk="1" hangingPunct="1"/>
            <a:r>
              <a:rPr lang="en-US" altLang="en-US" sz="3600" dirty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Anemia</a:t>
            </a:r>
          </a:p>
          <a:p>
            <a:pPr eaLnBrk="1" hangingPunct="1"/>
            <a:r>
              <a:rPr lang="en-US" altLang="en-US" sz="3600" dirty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Fracture</a:t>
            </a:r>
          </a:p>
          <a:p>
            <a:pPr eaLnBrk="1" hangingPunct="1"/>
            <a:r>
              <a:rPr lang="en-US" altLang="en-US" sz="3600" dirty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Infection</a:t>
            </a:r>
          </a:p>
          <a:p>
            <a:pPr eaLnBrk="1" hangingPunct="1"/>
            <a:r>
              <a:rPr lang="en-US" altLang="en-US" sz="3600" dirty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Cachexia</a:t>
            </a:r>
          </a:p>
        </p:txBody>
      </p:sp>
    </p:spTree>
    <p:extLst>
      <p:ext uri="{BB962C8B-B14F-4D97-AF65-F5344CB8AC3E}">
        <p14:creationId xmlns:p14="http://schemas.microsoft.com/office/powerpoint/2010/main" val="246440605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4450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-228600"/>
            <a:ext cx="8229600" cy="1143000"/>
          </a:xfrm>
        </p:spPr>
        <p:txBody>
          <a:bodyPr>
            <a:noAutofit/>
          </a:bodyPr>
          <a:lstStyle/>
          <a:p>
            <a:r>
              <a:rPr lang="en-US" sz="6600" b="1" dirty="0"/>
              <a:t>Diagnosis:  Many Tests</a:t>
            </a:r>
          </a:p>
        </p:txBody>
      </p:sp>
      <p:sp>
        <p:nvSpPr>
          <p:cNvPr id="1384451" name="Rectangle 3"/>
          <p:cNvSpPr>
            <a:spLocks noGrp="1" noChangeArrowheads="1"/>
          </p:cNvSpPr>
          <p:nvPr>
            <p:ph idx="1"/>
          </p:nvPr>
        </p:nvSpPr>
        <p:spPr>
          <a:xfrm>
            <a:off x="304800" y="1066800"/>
            <a:ext cx="4572000" cy="5562600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>
              <a:lnSpc>
                <a:spcPct val="90000"/>
              </a:lnSpc>
            </a:pPr>
            <a:r>
              <a:rPr lang="en-US" dirty="0"/>
              <a:t>Tumor imaging</a:t>
            </a:r>
          </a:p>
          <a:p>
            <a:pPr>
              <a:lnSpc>
                <a:spcPct val="90000"/>
              </a:lnSpc>
            </a:pPr>
            <a:endParaRPr lang="en-US" dirty="0"/>
          </a:p>
          <a:p>
            <a:pPr>
              <a:lnSpc>
                <a:spcPct val="90000"/>
              </a:lnSpc>
            </a:pPr>
            <a:r>
              <a:rPr lang="en-US" dirty="0"/>
              <a:t>Genetic testing</a:t>
            </a:r>
          </a:p>
          <a:p>
            <a:pPr>
              <a:lnSpc>
                <a:spcPct val="90000"/>
              </a:lnSpc>
            </a:pPr>
            <a:endParaRPr lang="en-US" dirty="0"/>
          </a:p>
          <a:p>
            <a:pPr>
              <a:lnSpc>
                <a:spcPct val="90000"/>
              </a:lnSpc>
            </a:pPr>
            <a:r>
              <a:rPr lang="en-US" dirty="0"/>
              <a:t>Enzyme testing</a:t>
            </a:r>
          </a:p>
          <a:p>
            <a:pPr>
              <a:lnSpc>
                <a:spcPct val="90000"/>
              </a:lnSpc>
            </a:pPr>
            <a:endParaRPr lang="en-US" dirty="0"/>
          </a:p>
          <a:p>
            <a:pPr>
              <a:lnSpc>
                <a:spcPct val="90000"/>
              </a:lnSpc>
            </a:pPr>
            <a:r>
              <a:rPr lang="en-US" dirty="0"/>
              <a:t>Observation of cancer cells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Skin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Pap smear</a:t>
            </a:r>
          </a:p>
        </p:txBody>
      </p:sp>
      <p:pic>
        <p:nvPicPr>
          <p:cNvPr id="1384454" name="Picture 6" title="Doctor holding X-Ray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81600" y="1371599"/>
            <a:ext cx="3048000" cy="4569769"/>
          </a:xfrm>
          <a:prstGeom prst="rect">
            <a:avLst/>
          </a:prstGeom>
          <a:noFill/>
        </p:spPr>
      </p:pic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0" y="914400"/>
            <a:ext cx="9144000" cy="0"/>
          </a:xfrm>
          <a:prstGeom prst="line">
            <a:avLst/>
          </a:prstGeom>
          <a:noFill/>
          <a:ln w="38100">
            <a:solidFill>
              <a:srgbClr val="CC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 dirty="0">
              <a:latin typeface="Calibri" pitchFamily="34" charset="0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7890" name="Picture 2" title="Brain Tumor&#13;&#10;-MRI&#13;&#10;Brain Tumor MRI"/>
          <p:cNvPicPr preferRelativeResize="0">
            <a:picLocks noChangeAspect="1" noChangeArrowheads="1"/>
          </p:cNvPicPr>
          <p:nvPr/>
        </p:nvPicPr>
        <p:blipFill>
          <a:blip r:embed="rId3" cstate="print"/>
          <a:srcRect l="22464" t="12222" r="22591" b="6667"/>
          <a:stretch>
            <a:fillRect/>
          </a:stretch>
        </p:blipFill>
        <p:spPr bwMode="auto">
          <a:xfrm>
            <a:off x="463550" y="1085850"/>
            <a:ext cx="4108450" cy="4686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17891" name="Picture 3" descr="18-06_mammogram_1"/>
          <p:cNvPicPr preferRelativeResize="0">
            <a:picLocks noChangeAspect="1" noChangeArrowheads="1"/>
          </p:cNvPicPr>
          <p:nvPr/>
        </p:nvPicPr>
        <p:blipFill>
          <a:blip r:embed="rId4" cstate="print"/>
          <a:srcRect l="25040" t="18889" r="24307" b="12222"/>
          <a:stretch>
            <a:fillRect/>
          </a:stretch>
        </p:blipFill>
        <p:spPr bwMode="auto">
          <a:xfrm>
            <a:off x="4876800" y="1143000"/>
            <a:ext cx="2176463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317892" name="Text Box 4"/>
          <p:cNvSpPr txBox="1">
            <a:spLocks noChangeArrowheads="1"/>
          </p:cNvSpPr>
          <p:nvPr/>
        </p:nvSpPr>
        <p:spPr bwMode="auto">
          <a:xfrm>
            <a:off x="1600200" y="5943600"/>
            <a:ext cx="1600200" cy="641350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dirty="0"/>
              <a:t>Brain Tumor</a:t>
            </a:r>
          </a:p>
          <a:p>
            <a:r>
              <a:rPr lang="en-US" dirty="0"/>
              <a:t>-MRI</a:t>
            </a:r>
          </a:p>
        </p:txBody>
      </p:sp>
      <p:sp>
        <p:nvSpPr>
          <p:cNvPr id="1317893" name="Text Box 5"/>
          <p:cNvSpPr txBox="1">
            <a:spLocks noChangeArrowheads="1"/>
          </p:cNvSpPr>
          <p:nvPr/>
        </p:nvSpPr>
        <p:spPr bwMode="auto">
          <a:xfrm>
            <a:off x="5181600" y="3429000"/>
            <a:ext cx="1735138" cy="641350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Breast Tumor</a:t>
            </a:r>
          </a:p>
          <a:p>
            <a:r>
              <a:rPr lang="en-US"/>
              <a:t>-  X-RAY</a:t>
            </a:r>
          </a:p>
        </p:txBody>
      </p:sp>
      <p:sp>
        <p:nvSpPr>
          <p:cNvPr id="1317894" name="Rectangle 6"/>
          <p:cNvSpPr>
            <a:spLocks noGrp="1" noChangeArrowheads="1"/>
          </p:cNvSpPr>
          <p:nvPr>
            <p:ph type="title"/>
          </p:nvPr>
        </p:nvSpPr>
        <p:spPr>
          <a:xfrm>
            <a:off x="457200" y="-304800"/>
            <a:ext cx="8229600" cy="1371600"/>
          </a:xfrm>
        </p:spPr>
        <p:txBody>
          <a:bodyPr>
            <a:normAutofit/>
          </a:bodyPr>
          <a:lstStyle/>
          <a:p>
            <a:r>
              <a:rPr lang="en-US" sz="6000" b="1" dirty="0"/>
              <a:t>Tumor Imaging</a:t>
            </a:r>
          </a:p>
        </p:txBody>
      </p:sp>
      <p:pic>
        <p:nvPicPr>
          <p:cNvPr id="1317895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105400" y="4419600"/>
            <a:ext cx="1981200" cy="1970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317896" name="Text Box 8"/>
          <p:cNvSpPr txBox="1">
            <a:spLocks noChangeArrowheads="1"/>
          </p:cNvSpPr>
          <p:nvPr/>
        </p:nvSpPr>
        <p:spPr bwMode="auto">
          <a:xfrm>
            <a:off x="7162800" y="4876800"/>
            <a:ext cx="1658938" cy="641350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Lung Tumor-</a:t>
            </a:r>
          </a:p>
          <a:p>
            <a:r>
              <a:rPr lang="en-US"/>
              <a:t>PET scan</a:t>
            </a:r>
          </a:p>
        </p:txBody>
      </p:sp>
      <p:sp>
        <p:nvSpPr>
          <p:cNvPr id="9" name="Line 8"/>
          <p:cNvSpPr>
            <a:spLocks noChangeShapeType="1"/>
          </p:cNvSpPr>
          <p:nvPr/>
        </p:nvSpPr>
        <p:spPr bwMode="auto">
          <a:xfrm>
            <a:off x="0" y="838200"/>
            <a:ext cx="9144000" cy="0"/>
          </a:xfrm>
          <a:prstGeom prst="line">
            <a:avLst/>
          </a:prstGeom>
          <a:noFill/>
          <a:ln w="38100">
            <a:solidFill>
              <a:srgbClr val="CC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 dirty="0">
              <a:latin typeface="Calibri" pitchFamily="34" charset="0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22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0"/>
            <a:ext cx="8686800" cy="1143000"/>
          </a:xfr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en-US" sz="5400" b="1" dirty="0">
                <a:solidFill>
                  <a:schemeClr val="tx1"/>
                </a:solidFill>
              </a:rPr>
              <a:t>How do doctors treat cancer?</a:t>
            </a:r>
          </a:p>
        </p:txBody>
      </p:sp>
      <p:sp>
        <p:nvSpPr>
          <p:cNvPr id="1361923" name="Rectangle 3"/>
          <p:cNvSpPr>
            <a:spLocks noGrp="1" noChangeArrowheads="1"/>
          </p:cNvSpPr>
          <p:nvPr>
            <p:ph idx="1"/>
          </p:nvPr>
        </p:nvSpPr>
        <p:spPr>
          <a:xfrm>
            <a:off x="304800" y="1219200"/>
            <a:ext cx="4114800" cy="5410200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en-US" dirty="0"/>
              <a:t>Diagnosis</a:t>
            </a:r>
          </a:p>
          <a:p>
            <a:pPr>
              <a:lnSpc>
                <a:spcPct val="80000"/>
              </a:lnSpc>
            </a:pPr>
            <a:endParaRPr lang="en-US" dirty="0"/>
          </a:p>
          <a:p>
            <a:pPr>
              <a:lnSpc>
                <a:spcPct val="80000"/>
              </a:lnSpc>
            </a:pPr>
            <a:r>
              <a:rPr lang="en-US" dirty="0"/>
              <a:t>Resection (surgery)</a:t>
            </a:r>
          </a:p>
          <a:p>
            <a:pPr>
              <a:lnSpc>
                <a:spcPct val="80000"/>
              </a:lnSpc>
            </a:pPr>
            <a:endParaRPr lang="en-US" dirty="0"/>
          </a:p>
          <a:p>
            <a:pPr>
              <a:lnSpc>
                <a:spcPct val="80000"/>
              </a:lnSpc>
            </a:pPr>
            <a:r>
              <a:rPr lang="en-US" dirty="0"/>
              <a:t>Radiation</a:t>
            </a:r>
          </a:p>
          <a:p>
            <a:pPr>
              <a:lnSpc>
                <a:spcPct val="80000"/>
              </a:lnSpc>
            </a:pPr>
            <a:endParaRPr lang="en-US" dirty="0"/>
          </a:p>
          <a:p>
            <a:pPr>
              <a:lnSpc>
                <a:spcPct val="80000"/>
              </a:lnSpc>
            </a:pPr>
            <a:r>
              <a:rPr lang="en-US" dirty="0"/>
              <a:t>Chemotherapy</a:t>
            </a:r>
          </a:p>
          <a:p>
            <a:pPr>
              <a:lnSpc>
                <a:spcPct val="80000"/>
              </a:lnSpc>
            </a:pPr>
            <a:endParaRPr lang="en-US" dirty="0"/>
          </a:p>
          <a:p>
            <a:pPr>
              <a:lnSpc>
                <a:spcPct val="80000"/>
              </a:lnSpc>
            </a:pPr>
            <a:r>
              <a:rPr lang="en-US" dirty="0"/>
              <a:t>New methods of treatment</a:t>
            </a:r>
          </a:p>
        </p:txBody>
      </p:sp>
      <p:pic>
        <p:nvPicPr>
          <p:cNvPr id="1361924" name="Picture 4" title="Pictue of Doctor"/>
          <p:cNvPicPr>
            <a:picLocks noChangeAspect="1" noChangeArrowheads="1"/>
          </p:cNvPicPr>
          <p:nvPr/>
        </p:nvPicPr>
        <p:blipFill>
          <a:blip r:embed="rId2" cstate="print"/>
          <a:srcRect r="27536"/>
          <a:stretch>
            <a:fillRect/>
          </a:stretch>
        </p:blipFill>
        <p:spPr bwMode="auto">
          <a:xfrm>
            <a:off x="4876800" y="1295400"/>
            <a:ext cx="3657600" cy="5047488"/>
          </a:xfrm>
          <a:prstGeom prst="rect">
            <a:avLst/>
          </a:prstGeom>
          <a:noFill/>
        </p:spPr>
      </p:pic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0" y="990600"/>
            <a:ext cx="9144000" cy="0"/>
          </a:xfrm>
          <a:prstGeom prst="line">
            <a:avLst/>
          </a:prstGeom>
          <a:noFill/>
          <a:ln w="38100">
            <a:solidFill>
              <a:srgbClr val="CC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 dirty="0">
              <a:latin typeface="Calibri" pitchFamily="34" charset="0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270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228600"/>
            <a:ext cx="8229600" cy="1371600"/>
          </a:xfrm>
        </p:spPr>
        <p:txBody>
          <a:bodyPr>
            <a:normAutofit/>
          </a:bodyPr>
          <a:lstStyle/>
          <a:p>
            <a:r>
              <a:rPr lang="en-US" sz="6600" b="1" dirty="0"/>
              <a:t>Chemotherapy</a:t>
            </a:r>
          </a:p>
        </p:txBody>
      </p:sp>
      <p:sp>
        <p:nvSpPr>
          <p:cNvPr id="1352707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143000"/>
            <a:ext cx="8229600" cy="5562600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dirty="0">
                <a:solidFill>
                  <a:schemeClr val="tx1"/>
                </a:solidFill>
              </a:rPr>
              <a:t>Targets cancer cells that have spread throughout body</a:t>
            </a:r>
          </a:p>
          <a:p>
            <a:pPr lvl="1">
              <a:lnSpc>
                <a:spcPct val="90000"/>
              </a:lnSpc>
            </a:pPr>
            <a:r>
              <a:rPr lang="en-US" dirty="0">
                <a:solidFill>
                  <a:schemeClr val="tx1"/>
                </a:solidFill>
              </a:rPr>
              <a:t>Targets rapidly dividing cells</a:t>
            </a:r>
          </a:p>
          <a:p>
            <a:pPr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  <a:p>
            <a:pPr>
              <a:lnSpc>
                <a:spcPct val="90000"/>
              </a:lnSpc>
            </a:pPr>
            <a:r>
              <a:rPr lang="en-US" b="1" dirty="0">
                <a:solidFill>
                  <a:schemeClr val="tx1"/>
                </a:solidFill>
              </a:rPr>
              <a:t>Main advantage:  </a:t>
            </a:r>
            <a:r>
              <a:rPr lang="en-US" dirty="0">
                <a:solidFill>
                  <a:schemeClr val="tx1"/>
                </a:solidFill>
              </a:rPr>
              <a:t>treats entire body</a:t>
            </a:r>
          </a:p>
          <a:p>
            <a:pPr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  <a:p>
            <a:pPr>
              <a:lnSpc>
                <a:spcPct val="90000"/>
              </a:lnSpc>
            </a:pPr>
            <a:r>
              <a:rPr lang="en-US" dirty="0">
                <a:solidFill>
                  <a:schemeClr val="tx1"/>
                </a:solidFill>
              </a:rPr>
              <a:t>Most chemo drugs kill cells by damaging DNA or preventing DNA synthesis</a:t>
            </a:r>
          </a:p>
          <a:p>
            <a:pPr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  <a:p>
            <a:pPr>
              <a:lnSpc>
                <a:spcPct val="90000"/>
              </a:lnSpc>
            </a:pPr>
            <a:r>
              <a:rPr lang="en-US" dirty="0">
                <a:solidFill>
                  <a:schemeClr val="tx1"/>
                </a:solidFill>
              </a:rPr>
              <a:t>Chemo drugs are based on type of cancer, age, health, ability to tolerate potential side effects</a:t>
            </a:r>
          </a:p>
        </p:txBody>
      </p:sp>
      <p:sp>
        <p:nvSpPr>
          <p:cNvPr id="4" name="Line 8"/>
          <p:cNvSpPr>
            <a:spLocks noChangeShapeType="1"/>
          </p:cNvSpPr>
          <p:nvPr/>
        </p:nvSpPr>
        <p:spPr bwMode="auto">
          <a:xfrm>
            <a:off x="0" y="990600"/>
            <a:ext cx="9144000" cy="0"/>
          </a:xfrm>
          <a:prstGeom prst="line">
            <a:avLst/>
          </a:prstGeom>
          <a:noFill/>
          <a:ln w="38100">
            <a:solidFill>
              <a:srgbClr val="CC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 dirty="0">
              <a:latin typeface="Calibri" pitchFamily="34" charset="0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475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381000"/>
            <a:ext cx="8229600" cy="1371600"/>
          </a:xfrm>
        </p:spPr>
        <p:txBody>
          <a:bodyPr>
            <a:normAutofit/>
          </a:bodyPr>
          <a:lstStyle/>
          <a:p>
            <a:r>
              <a:rPr lang="en-US" sz="4800" b="1" dirty="0"/>
              <a:t>Why does Chemotherapy Fail?</a:t>
            </a:r>
          </a:p>
        </p:txBody>
      </p:sp>
      <p:sp>
        <p:nvSpPr>
          <p:cNvPr id="1354755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914400"/>
            <a:ext cx="8229600" cy="5715000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r>
              <a:rPr lang="en-US" dirty="0"/>
              <a:t>Cancer cells resistant to one or several chemo drugs (multidrug resistance)</a:t>
            </a:r>
          </a:p>
          <a:p>
            <a:endParaRPr lang="en-US" dirty="0"/>
          </a:p>
          <a:p>
            <a:r>
              <a:rPr lang="en-US" dirty="0"/>
              <a:t>May not entirely rid the body of cancer</a:t>
            </a:r>
          </a:p>
          <a:p>
            <a:endParaRPr lang="en-US" dirty="0"/>
          </a:p>
          <a:p>
            <a:r>
              <a:rPr lang="en-US" dirty="0"/>
              <a:t>Chemo drugs are toxic to normal cells and can cause many side effects </a:t>
            </a:r>
          </a:p>
          <a:p>
            <a:endParaRPr lang="en-US" dirty="0"/>
          </a:p>
          <a:p>
            <a:r>
              <a:rPr lang="en-US" dirty="0"/>
              <a:t>Chemo may can kill you before the cancer kills you</a:t>
            </a:r>
          </a:p>
        </p:txBody>
      </p:sp>
      <p:sp>
        <p:nvSpPr>
          <p:cNvPr id="4" name="Line 8"/>
          <p:cNvSpPr>
            <a:spLocks noChangeShapeType="1"/>
          </p:cNvSpPr>
          <p:nvPr/>
        </p:nvSpPr>
        <p:spPr bwMode="auto">
          <a:xfrm>
            <a:off x="0" y="685800"/>
            <a:ext cx="9144000" cy="0"/>
          </a:xfrm>
          <a:prstGeom prst="line">
            <a:avLst/>
          </a:prstGeom>
          <a:noFill/>
          <a:ln w="38100">
            <a:solidFill>
              <a:srgbClr val="CC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 dirty="0">
              <a:latin typeface="Calibri" pitchFamily="34" charset="0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933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304800"/>
            <a:ext cx="8229600" cy="1143000"/>
          </a:xfrm>
        </p:spPr>
        <p:txBody>
          <a:bodyPr>
            <a:normAutofit/>
          </a:bodyPr>
          <a:lstStyle/>
          <a:p>
            <a:r>
              <a:rPr lang="en-US" sz="5400" b="1" dirty="0"/>
              <a:t>Diagnosis and Prevention</a:t>
            </a:r>
          </a:p>
        </p:txBody>
      </p:sp>
      <p:sp>
        <p:nvSpPr>
          <p:cNvPr id="1379331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762000"/>
            <a:ext cx="8229600" cy="5867400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600" dirty="0"/>
              <a:t>Most advanced cancer are preventable disease</a:t>
            </a:r>
          </a:p>
          <a:p>
            <a:pPr>
              <a:lnSpc>
                <a:spcPct val="90000"/>
              </a:lnSpc>
            </a:pPr>
            <a:endParaRPr lang="en-US" sz="3600" dirty="0"/>
          </a:p>
          <a:p>
            <a:pPr>
              <a:lnSpc>
                <a:spcPct val="90000"/>
              </a:lnSpc>
            </a:pPr>
            <a:r>
              <a:rPr lang="en-US" sz="3600" dirty="0"/>
              <a:t>Early detection is key!!</a:t>
            </a:r>
          </a:p>
          <a:p>
            <a:pPr>
              <a:lnSpc>
                <a:spcPct val="90000"/>
              </a:lnSpc>
            </a:pPr>
            <a:endParaRPr lang="en-US" sz="3600" dirty="0"/>
          </a:p>
          <a:p>
            <a:pPr>
              <a:lnSpc>
                <a:spcPct val="90000"/>
              </a:lnSpc>
            </a:pPr>
            <a:r>
              <a:rPr lang="en-US" sz="3600" dirty="0"/>
              <a:t>Not all cancers can be detected early enough</a:t>
            </a:r>
          </a:p>
          <a:p>
            <a:pPr>
              <a:lnSpc>
                <a:spcPct val="90000"/>
              </a:lnSpc>
            </a:pPr>
            <a:endParaRPr lang="en-US" sz="3600" dirty="0"/>
          </a:p>
          <a:p>
            <a:pPr>
              <a:lnSpc>
                <a:spcPct val="90000"/>
              </a:lnSpc>
            </a:pPr>
            <a:r>
              <a:rPr lang="en-US" sz="3600" dirty="0"/>
              <a:t>New diagnostic test and awareness are needed for many types of cancers</a:t>
            </a:r>
          </a:p>
        </p:txBody>
      </p:sp>
      <p:sp>
        <p:nvSpPr>
          <p:cNvPr id="4" name="Line 8"/>
          <p:cNvSpPr>
            <a:spLocks noChangeShapeType="1"/>
          </p:cNvSpPr>
          <p:nvPr/>
        </p:nvSpPr>
        <p:spPr bwMode="auto">
          <a:xfrm>
            <a:off x="0" y="685800"/>
            <a:ext cx="9144000" cy="0"/>
          </a:xfrm>
          <a:prstGeom prst="line">
            <a:avLst/>
          </a:prstGeom>
          <a:noFill/>
          <a:ln w="38100">
            <a:solidFill>
              <a:srgbClr val="CC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 dirty="0">
              <a:latin typeface="Calibri" pitchFamily="34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8850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-457200"/>
            <a:ext cx="8686800" cy="1371600"/>
          </a:xfrm>
        </p:spPr>
        <p:txBody>
          <a:bodyPr>
            <a:normAutofit/>
          </a:bodyPr>
          <a:lstStyle/>
          <a:p>
            <a:r>
              <a:rPr lang="en-US" sz="3600" b="1" dirty="0"/>
              <a:t>At the end of this lecture you should know:</a:t>
            </a:r>
          </a:p>
        </p:txBody>
      </p:sp>
      <p:sp>
        <p:nvSpPr>
          <p:cNvPr id="1358851" name="Rectangle 3"/>
          <p:cNvSpPr>
            <a:spLocks noGrp="1" noChangeArrowheads="1"/>
          </p:cNvSpPr>
          <p:nvPr>
            <p:ph idx="1"/>
          </p:nvPr>
        </p:nvSpPr>
        <p:spPr>
          <a:xfrm>
            <a:off x="381000" y="609600"/>
            <a:ext cx="8382000" cy="6172200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>
              <a:lnSpc>
                <a:spcPct val="90000"/>
              </a:lnSpc>
            </a:pPr>
            <a:r>
              <a:rPr lang="en-US" dirty="0"/>
              <a:t>What is cancer?</a:t>
            </a:r>
          </a:p>
          <a:p>
            <a:pPr>
              <a:lnSpc>
                <a:spcPct val="90000"/>
              </a:lnSpc>
            </a:pPr>
            <a:endParaRPr lang="en-US" dirty="0"/>
          </a:p>
          <a:p>
            <a:pPr>
              <a:lnSpc>
                <a:spcPct val="90000"/>
              </a:lnSpc>
            </a:pPr>
            <a:r>
              <a:rPr lang="en-US" dirty="0"/>
              <a:t>What are the characteristics of cancer cells?</a:t>
            </a:r>
          </a:p>
          <a:p>
            <a:pPr>
              <a:lnSpc>
                <a:spcPct val="90000"/>
              </a:lnSpc>
            </a:pPr>
            <a:endParaRPr lang="en-US" dirty="0"/>
          </a:p>
          <a:p>
            <a:pPr>
              <a:lnSpc>
                <a:spcPct val="90000"/>
              </a:lnSpc>
            </a:pPr>
            <a:r>
              <a:rPr lang="en-US" dirty="0"/>
              <a:t>How does a normal cell become a cancer cell?</a:t>
            </a:r>
          </a:p>
          <a:p>
            <a:pPr marL="0" indent="0">
              <a:lnSpc>
                <a:spcPct val="90000"/>
              </a:lnSpc>
              <a:buNone/>
            </a:pPr>
            <a:endParaRPr lang="en-US" dirty="0"/>
          </a:p>
          <a:p>
            <a:pPr>
              <a:lnSpc>
                <a:spcPct val="90000"/>
              </a:lnSpc>
            </a:pPr>
            <a:r>
              <a:rPr lang="en-US" dirty="0"/>
              <a:t>How do we diagnose and treat people with cancer?</a:t>
            </a:r>
          </a:p>
          <a:p>
            <a:pPr>
              <a:lnSpc>
                <a:spcPct val="90000"/>
              </a:lnSpc>
            </a:pPr>
            <a:endParaRPr lang="en-US" dirty="0"/>
          </a:p>
          <a:p>
            <a:pPr>
              <a:lnSpc>
                <a:spcPct val="90000"/>
              </a:lnSpc>
            </a:pPr>
            <a:r>
              <a:rPr lang="en-US" dirty="0"/>
              <a:t>What does the future hold for cancer treatment?</a:t>
            </a:r>
          </a:p>
        </p:txBody>
      </p:sp>
      <p:sp>
        <p:nvSpPr>
          <p:cNvPr id="4" name="Line 8"/>
          <p:cNvSpPr>
            <a:spLocks noChangeShapeType="1"/>
          </p:cNvSpPr>
          <p:nvPr/>
        </p:nvSpPr>
        <p:spPr bwMode="auto">
          <a:xfrm>
            <a:off x="0" y="533400"/>
            <a:ext cx="9144000" cy="0"/>
          </a:xfrm>
          <a:prstGeom prst="line">
            <a:avLst/>
          </a:prstGeom>
          <a:noFill/>
          <a:ln w="38100">
            <a:solidFill>
              <a:srgbClr val="CC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 dirty="0">
              <a:latin typeface="Calibri" pitchFamily="34" charset="0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-152400"/>
            <a:ext cx="8229600" cy="1143000"/>
          </a:xfrm>
        </p:spPr>
        <p:txBody>
          <a:bodyPr>
            <a:noAutofit/>
          </a:bodyPr>
          <a:lstStyle/>
          <a:p>
            <a:r>
              <a:rPr lang="en-US" sz="6000" b="1" dirty="0"/>
              <a:t>Summary</a:t>
            </a:r>
          </a:p>
        </p:txBody>
      </p:sp>
      <p:sp>
        <p:nvSpPr>
          <p:cNvPr id="104451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143000"/>
            <a:ext cx="8229600" cy="5486400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 fontScale="92500" lnSpcReduction="10000"/>
          </a:bodyPr>
          <a:lstStyle/>
          <a:p>
            <a:r>
              <a:rPr lang="en-US" b="1" dirty="0"/>
              <a:t>Cancer:  </a:t>
            </a:r>
            <a:r>
              <a:rPr lang="en-US" dirty="0"/>
              <a:t>a group of diseases characterized by uncontrolled growth and spread of abnormal cells. </a:t>
            </a:r>
          </a:p>
          <a:p>
            <a:pPr>
              <a:lnSpc>
                <a:spcPct val="90000"/>
              </a:lnSpc>
            </a:pPr>
            <a:endParaRPr lang="en-US" dirty="0"/>
          </a:p>
          <a:p>
            <a:pPr>
              <a:lnSpc>
                <a:spcPct val="90000"/>
              </a:lnSpc>
            </a:pPr>
            <a:r>
              <a:rPr lang="en-US" dirty="0"/>
              <a:t>Mutations can occur in </a:t>
            </a:r>
            <a:r>
              <a:rPr lang="en-US" b="1" i="1" dirty="0"/>
              <a:t>tumor suppressor genes or </a:t>
            </a:r>
            <a:r>
              <a:rPr lang="en-US" b="1" i="1" dirty="0" err="1"/>
              <a:t>oncogenes</a:t>
            </a:r>
            <a:endParaRPr lang="en-US" b="1" i="1" dirty="0"/>
          </a:p>
          <a:p>
            <a:pPr>
              <a:lnSpc>
                <a:spcPct val="90000"/>
              </a:lnSpc>
            </a:pPr>
            <a:endParaRPr lang="en-US" dirty="0"/>
          </a:p>
          <a:p>
            <a:pPr>
              <a:lnSpc>
                <a:spcPct val="90000"/>
              </a:lnSpc>
            </a:pPr>
            <a:r>
              <a:rPr lang="en-US" dirty="0"/>
              <a:t>Multiple mutations are usually required to result in formation of malignant tumor cells</a:t>
            </a:r>
          </a:p>
          <a:p>
            <a:pPr>
              <a:lnSpc>
                <a:spcPct val="90000"/>
              </a:lnSpc>
            </a:pPr>
            <a:endParaRPr lang="en-US" dirty="0"/>
          </a:p>
          <a:p>
            <a:pPr>
              <a:lnSpc>
                <a:spcPct val="90000"/>
              </a:lnSpc>
            </a:pPr>
            <a:r>
              <a:rPr lang="en-US" dirty="0"/>
              <a:t>Basic understanding of mechanisms leading to cancer can lead to targeted therapy</a:t>
            </a:r>
          </a:p>
          <a:p>
            <a:pPr>
              <a:lnSpc>
                <a:spcPct val="90000"/>
              </a:lnSpc>
            </a:pPr>
            <a:endParaRPr lang="en-US" dirty="0"/>
          </a:p>
          <a:p>
            <a:pPr>
              <a:lnSpc>
                <a:spcPct val="90000"/>
              </a:lnSpc>
            </a:pPr>
            <a:endParaRPr lang="en-US" dirty="0"/>
          </a:p>
        </p:txBody>
      </p:sp>
      <p:sp>
        <p:nvSpPr>
          <p:cNvPr id="104452" name="Line 4"/>
          <p:cNvSpPr>
            <a:spLocks noChangeShapeType="1"/>
          </p:cNvSpPr>
          <p:nvPr/>
        </p:nvSpPr>
        <p:spPr bwMode="auto">
          <a:xfrm>
            <a:off x="0" y="914400"/>
            <a:ext cx="9144000" cy="0"/>
          </a:xfrm>
          <a:prstGeom prst="line">
            <a:avLst/>
          </a:prstGeom>
          <a:noFill/>
          <a:ln w="38100">
            <a:solidFill>
              <a:srgbClr val="CC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68121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301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381000"/>
            <a:ext cx="8229600" cy="1371600"/>
          </a:xfrm>
        </p:spPr>
        <p:txBody>
          <a:bodyPr>
            <a:normAutofit/>
          </a:bodyPr>
          <a:lstStyle/>
          <a:p>
            <a:r>
              <a:rPr lang="en-US" sz="5400" b="1" dirty="0"/>
              <a:t>What is Cancer??</a:t>
            </a:r>
          </a:p>
        </p:txBody>
      </p:sp>
      <p:sp>
        <p:nvSpPr>
          <p:cNvPr id="1323011" name="Rectangle 3"/>
          <p:cNvSpPr>
            <a:spLocks noGrp="1" noChangeArrowheads="1"/>
          </p:cNvSpPr>
          <p:nvPr>
            <p:ph idx="1"/>
          </p:nvPr>
        </p:nvSpPr>
        <p:spPr>
          <a:xfrm>
            <a:off x="152400" y="1066800"/>
            <a:ext cx="8839200" cy="5715000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r>
              <a:rPr lang="en-US" dirty="0"/>
              <a:t>Cancer is a growth disorder of cells</a:t>
            </a:r>
          </a:p>
          <a:p>
            <a:endParaRPr lang="en-US" dirty="0"/>
          </a:p>
          <a:p>
            <a:r>
              <a:rPr lang="en-US" dirty="0"/>
              <a:t>Normal cell begins to grow in an </a:t>
            </a:r>
            <a:r>
              <a:rPr lang="en-US" b="1" i="1" dirty="0"/>
              <a:t>uncontrolled</a:t>
            </a:r>
            <a:r>
              <a:rPr lang="en-US" dirty="0"/>
              <a:t> manner</a:t>
            </a:r>
          </a:p>
          <a:p>
            <a:endParaRPr lang="en-US" dirty="0"/>
          </a:p>
          <a:p>
            <a:r>
              <a:rPr lang="en-US" b="1" dirty="0"/>
              <a:t>Result</a:t>
            </a:r>
            <a:r>
              <a:rPr lang="en-US" dirty="0"/>
              <a:t>:  mass of cells called a </a:t>
            </a:r>
            <a:r>
              <a:rPr lang="en-US" b="1" dirty="0"/>
              <a:t>tumor</a:t>
            </a:r>
            <a:r>
              <a:rPr lang="en-US" dirty="0"/>
              <a:t> that can expand rapidly in size</a:t>
            </a:r>
          </a:p>
          <a:p>
            <a:endParaRPr lang="en-US" dirty="0"/>
          </a:p>
          <a:p>
            <a:r>
              <a:rPr lang="en-US" b="1" dirty="0"/>
              <a:t>Tumors:  </a:t>
            </a:r>
            <a:r>
              <a:rPr lang="en-US" dirty="0"/>
              <a:t>more deadly when they become </a:t>
            </a:r>
            <a:r>
              <a:rPr lang="en-US" b="1" dirty="0">
                <a:solidFill>
                  <a:srgbClr val="FF0000"/>
                </a:solidFill>
              </a:rPr>
              <a:t>malignant</a:t>
            </a:r>
            <a:r>
              <a:rPr lang="en-US" dirty="0"/>
              <a:t> and spread (metastasize)</a:t>
            </a:r>
          </a:p>
        </p:txBody>
      </p:sp>
      <p:sp>
        <p:nvSpPr>
          <p:cNvPr id="4" name="Line 8"/>
          <p:cNvSpPr>
            <a:spLocks noChangeShapeType="1"/>
          </p:cNvSpPr>
          <p:nvPr/>
        </p:nvSpPr>
        <p:spPr bwMode="auto">
          <a:xfrm>
            <a:off x="0" y="762000"/>
            <a:ext cx="9144000" cy="0"/>
          </a:xfrm>
          <a:prstGeom prst="line">
            <a:avLst/>
          </a:prstGeom>
          <a:noFill/>
          <a:ln w="38100">
            <a:solidFill>
              <a:srgbClr val="CC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 dirty="0">
              <a:latin typeface="Calibri" pitchFamily="34" charset="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Rectangle 2">
            <a:extLst>
              <a:ext uri="{FF2B5EF4-FFF2-40B4-BE49-F238E27FC236}">
                <a16:creationId xmlns:a16="http://schemas.microsoft.com/office/drawing/2014/main" id="{36A1039D-2E82-F944-A8B6-1EDD5B1988E3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228600"/>
            <a:ext cx="8229600" cy="9144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altLang="en-US" b="1" dirty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Terminology Related to Neoplasms and Tumors</a:t>
            </a:r>
          </a:p>
        </p:txBody>
      </p:sp>
      <p:sp>
        <p:nvSpPr>
          <p:cNvPr id="6146" name="Rectangle 3">
            <a:extLst>
              <a:ext uri="{FF2B5EF4-FFF2-40B4-BE49-F238E27FC236}">
                <a16:creationId xmlns:a16="http://schemas.microsoft.com/office/drawing/2014/main" id="{AC61E03A-F368-8642-B87E-FBA256B1338E}"/>
              </a:ext>
            </a:extLst>
          </p:cNvPr>
          <p:cNvSpPr>
            <a:spLocks noGrp="1" noChangeArrowheads="1"/>
          </p:cNvSpPr>
          <p:nvPr>
            <p:ph idx="4294967295"/>
          </p:nvPr>
        </p:nvSpPr>
        <p:spPr>
          <a:xfrm>
            <a:off x="457200" y="1676400"/>
            <a:ext cx="8229600" cy="4343400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 lnSpcReduction="10000"/>
          </a:bodyPr>
          <a:lstStyle/>
          <a:p>
            <a:pPr eaLnBrk="1" hangingPunct="1"/>
            <a:r>
              <a:rPr lang="en-US" altLang="en-US" dirty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Neoplasm</a:t>
            </a:r>
          </a:p>
          <a:p>
            <a:pPr lvl="1" eaLnBrk="1" hangingPunct="1"/>
            <a:r>
              <a:rPr lang="en-US" altLang="en-US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New growth</a:t>
            </a:r>
          </a:p>
          <a:p>
            <a:pPr eaLnBrk="1" hangingPunct="1"/>
            <a:r>
              <a:rPr lang="en-US" altLang="en-US" dirty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Tumor</a:t>
            </a:r>
          </a:p>
          <a:p>
            <a:pPr lvl="1" eaLnBrk="1" hangingPunct="1"/>
            <a:r>
              <a:rPr lang="en-US" altLang="en-US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Swelling or neoplasm</a:t>
            </a:r>
          </a:p>
          <a:p>
            <a:pPr eaLnBrk="1" hangingPunct="1"/>
            <a:r>
              <a:rPr lang="en-US" altLang="en-US" dirty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Leukemia</a:t>
            </a:r>
          </a:p>
          <a:p>
            <a:pPr lvl="1" eaLnBrk="1" hangingPunct="1"/>
            <a:r>
              <a:rPr lang="en-US" altLang="en-US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Malignant disease of bone marrow</a:t>
            </a:r>
          </a:p>
          <a:p>
            <a:pPr eaLnBrk="1" hangingPunct="1"/>
            <a:r>
              <a:rPr lang="en-US" altLang="en-US" dirty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Hematoma</a:t>
            </a:r>
          </a:p>
          <a:p>
            <a:pPr lvl="1" eaLnBrk="1" hangingPunct="1"/>
            <a:r>
              <a:rPr lang="en-US" altLang="en-US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Bruise or contusion</a:t>
            </a:r>
          </a:p>
          <a:p>
            <a:pPr lvl="1" eaLnBrk="1" hangingPunct="1"/>
            <a:endParaRPr lang="en-US" altLang="en-US" dirty="0"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28133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Rectangle 2">
            <a:extLst>
              <a:ext uri="{FF2B5EF4-FFF2-40B4-BE49-F238E27FC236}">
                <a16:creationId xmlns:a16="http://schemas.microsoft.com/office/drawing/2014/main" id="{99006811-BD5B-0C43-AA98-D12169D14C99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 altLang="en-US" b="1" dirty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Classification of Neoplasms</a:t>
            </a:r>
          </a:p>
        </p:txBody>
      </p:sp>
      <p:sp>
        <p:nvSpPr>
          <p:cNvPr id="8194" name="Rectangle 3">
            <a:extLst>
              <a:ext uri="{FF2B5EF4-FFF2-40B4-BE49-F238E27FC236}">
                <a16:creationId xmlns:a16="http://schemas.microsoft.com/office/drawing/2014/main" id="{DAE67699-7F77-E146-9C40-981D8EF31851}"/>
              </a:ext>
            </a:extLst>
          </p:cNvPr>
          <p:cNvSpPr>
            <a:spLocks noGrp="1" noChangeArrowheads="1"/>
          </p:cNvSpPr>
          <p:nvPr>
            <p:ph idx="4294967295"/>
          </p:nvPr>
        </p:nvSpPr>
        <p:spPr/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eaLnBrk="1" hangingPunct="1"/>
            <a:r>
              <a:rPr lang="en-US" altLang="en-US" sz="3600" b="1" dirty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Cancer</a:t>
            </a:r>
          </a:p>
          <a:p>
            <a:pPr lvl="1" eaLnBrk="1" hangingPunct="1"/>
            <a:r>
              <a:rPr lang="en-US" altLang="en-US" sz="32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General term for malignant tumor or neoplasm</a:t>
            </a:r>
          </a:p>
          <a:p>
            <a:pPr eaLnBrk="1" hangingPunct="1"/>
            <a:endParaRPr lang="en-US" altLang="en-US" sz="3600" dirty="0">
              <a:latin typeface="Calibri" panose="020F0502020204030204" pitchFamily="34" charset="0"/>
              <a:ea typeface="ＭＳ Ｐゴシック" panose="020B0600070205080204" pitchFamily="34" charset="-128"/>
              <a:cs typeface="Calibri" panose="020F0502020204030204" pitchFamily="34" charset="0"/>
            </a:endParaRPr>
          </a:p>
          <a:p>
            <a:pPr eaLnBrk="1" hangingPunct="1"/>
            <a:r>
              <a:rPr lang="en-US" altLang="en-US" sz="3600" b="1" dirty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Classified according to:</a:t>
            </a:r>
          </a:p>
          <a:p>
            <a:pPr lvl="1" eaLnBrk="1" hangingPunct="1"/>
            <a:r>
              <a:rPr lang="en-US" altLang="en-US" sz="32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Appearance and growth pattern</a:t>
            </a:r>
          </a:p>
          <a:p>
            <a:pPr lvl="1" eaLnBrk="1" hangingPunct="1"/>
            <a:r>
              <a:rPr lang="en-US" altLang="en-US" sz="32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Type of body tissue from which they arise</a:t>
            </a:r>
          </a:p>
        </p:txBody>
      </p:sp>
    </p:spTree>
    <p:extLst>
      <p:ext uri="{BB962C8B-B14F-4D97-AF65-F5344CB8AC3E}">
        <p14:creationId xmlns:p14="http://schemas.microsoft.com/office/powerpoint/2010/main" val="34522496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2">
            <a:extLst>
              <a:ext uri="{FF2B5EF4-FFF2-40B4-BE49-F238E27FC236}">
                <a16:creationId xmlns:a16="http://schemas.microsoft.com/office/drawing/2014/main" id="{92B0F28A-6C26-C248-8731-23FA9921F075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altLang="en-US" sz="5400" b="1" dirty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Classification of Neoplasms</a:t>
            </a:r>
          </a:p>
        </p:txBody>
      </p:sp>
      <p:pic>
        <p:nvPicPr>
          <p:cNvPr id="10242" name="Content Placeholder 3" title="Neoplasms  - flow chart">
            <a:extLst>
              <a:ext uri="{FF2B5EF4-FFF2-40B4-BE49-F238E27FC236}">
                <a16:creationId xmlns:a16="http://schemas.microsoft.com/office/drawing/2014/main" id="{584B5072-CDA6-6341-A7BC-F8828628AE34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" y="1897063"/>
            <a:ext cx="8229600" cy="2674937"/>
          </a:xfrm>
        </p:spPr>
      </p:pic>
    </p:spTree>
    <p:extLst>
      <p:ext uri="{BB962C8B-B14F-4D97-AF65-F5344CB8AC3E}">
        <p14:creationId xmlns:p14="http://schemas.microsoft.com/office/powerpoint/2010/main" val="287250362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2770" name="Picture 2" descr="Progression to a benign tumor" title="Benign Tumor "/>
          <p:cNvPicPr preferRelativeResize="0">
            <a:picLocks noChangeAspect="1" noChangeArrowheads="1"/>
          </p:cNvPicPr>
          <p:nvPr/>
        </p:nvPicPr>
        <p:blipFill>
          <a:blip r:embed="rId3" cstate="print"/>
          <a:srcRect l="18172" t="37778" r="17439" b="30000"/>
          <a:stretch>
            <a:fillRect/>
          </a:stretch>
        </p:blipFill>
        <p:spPr bwMode="auto">
          <a:xfrm>
            <a:off x="0" y="838200"/>
            <a:ext cx="9144000" cy="3535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312771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-381000"/>
            <a:ext cx="8991600" cy="1371600"/>
          </a:xfrm>
        </p:spPr>
        <p:txBody>
          <a:bodyPr>
            <a:noAutofit/>
          </a:bodyPr>
          <a:lstStyle/>
          <a:p>
            <a:r>
              <a:rPr lang="en-US" sz="4800" b="1" dirty="0"/>
              <a:t>Benign Tumor:  Abnormal Growth</a:t>
            </a:r>
          </a:p>
        </p:txBody>
      </p:sp>
      <p:sp>
        <p:nvSpPr>
          <p:cNvPr id="4" name="Line 8"/>
          <p:cNvSpPr>
            <a:spLocks noChangeShapeType="1"/>
          </p:cNvSpPr>
          <p:nvPr/>
        </p:nvSpPr>
        <p:spPr bwMode="auto">
          <a:xfrm>
            <a:off x="0" y="685800"/>
            <a:ext cx="9144000" cy="0"/>
          </a:xfrm>
          <a:prstGeom prst="line">
            <a:avLst/>
          </a:prstGeom>
          <a:noFill/>
          <a:ln w="38100">
            <a:solidFill>
              <a:srgbClr val="CC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 dirty="0">
              <a:latin typeface="Calibri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l="51795" b="7500"/>
          <a:stretch/>
        </p:blipFill>
        <p:spPr>
          <a:xfrm>
            <a:off x="3733800" y="3962400"/>
            <a:ext cx="2133600" cy="2729426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IW_IMAGE_TITLE" val="f:\johnsonjpegsforppt\chapter_18\18-01_benigntumor_1.jpg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IW_IMAGE_TITLE" val="f:\johnsonjpegsforppt\chapter_18\18-02_malignanttumor_1.jpg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IW_IMAGE_TITLE" val="f:\johnsonjpegsforppt\chapter_18\18t01_charactbenigntumors_1.jpg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IW_IMAGE_TITLE" val="f:\johnsonjpegsforppt\chapter_18\18-04_cancerdev_1.jpg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IW_IMAGE_TITLE" val="f:\johnsonjpegsforppt\chapter_18\18t02_carcinogens_1.jpg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IW_IMAGE_TITLE" val="f:\johnsonjpegsforppt\chapter_18\18-07_brainmri_1.jpg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5226</TotalTime>
  <Words>1113</Words>
  <Application>Microsoft Macintosh PowerPoint</Application>
  <PresentationFormat>On-screen Show (4:3)</PresentationFormat>
  <Paragraphs>250</Paragraphs>
  <Slides>40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7" baseType="lpstr">
      <vt:lpstr>ＭＳ Ｐゴシック</vt:lpstr>
      <vt:lpstr>Arial</vt:lpstr>
      <vt:lpstr>Calibri</vt:lpstr>
      <vt:lpstr>Tahoma</vt:lpstr>
      <vt:lpstr>Times New Roman</vt:lpstr>
      <vt:lpstr>Wingdings</vt:lpstr>
      <vt:lpstr>Office Theme</vt:lpstr>
      <vt:lpstr>PowerPoint Presentation</vt:lpstr>
      <vt:lpstr>Some Scary Facts About Cancer</vt:lpstr>
      <vt:lpstr>PowerPoint Presentation</vt:lpstr>
      <vt:lpstr>At the end of this lecture you should know:</vt:lpstr>
      <vt:lpstr>What is Cancer??</vt:lpstr>
      <vt:lpstr>Terminology Related to Neoplasms and Tumors</vt:lpstr>
      <vt:lpstr>Classification of Neoplasms</vt:lpstr>
      <vt:lpstr>Classification of Neoplasms</vt:lpstr>
      <vt:lpstr>Benign Tumor:  Abnormal Growth</vt:lpstr>
      <vt:lpstr>Malignant Tumor:  Spread of Cancer Cells</vt:lpstr>
      <vt:lpstr>Benign and Malignant Neoplasm Growth</vt:lpstr>
      <vt:lpstr>Normal Cells vs. Cancer Cells:  Pathology</vt:lpstr>
      <vt:lpstr>Benign vs. Malignant</vt:lpstr>
      <vt:lpstr>What are Cancer Cells?</vt:lpstr>
      <vt:lpstr>How do Cancer Cells Develop?</vt:lpstr>
      <vt:lpstr>PowerPoint Presentation</vt:lpstr>
      <vt:lpstr>Tumor Suppressors vs. Oncogenes</vt:lpstr>
      <vt:lpstr>Genetics of Cancer</vt:lpstr>
      <vt:lpstr>Retinoblastoma:  Cancer of the Retina</vt:lpstr>
      <vt:lpstr>Retinoblastoma:  Mutation in Tumor  Suppressor Gene RB</vt:lpstr>
      <vt:lpstr>Two (or more) Hit Hypothesis</vt:lpstr>
      <vt:lpstr>PowerPoint Presentation</vt:lpstr>
      <vt:lpstr>Causes of Cancer</vt:lpstr>
      <vt:lpstr>Carcinogens</vt:lpstr>
      <vt:lpstr>Many Types of Carcinogens</vt:lpstr>
      <vt:lpstr>PowerPoint Presentation</vt:lpstr>
      <vt:lpstr>Lung Cancer:  Leading Cause of Cancer-related Death</vt:lpstr>
      <vt:lpstr>PowerPoint Presentation</vt:lpstr>
      <vt:lpstr>Viruses/Bacteria</vt:lpstr>
      <vt:lpstr>Radiation</vt:lpstr>
      <vt:lpstr>Diet and Cancer</vt:lpstr>
      <vt:lpstr>Aging:  Number 1 Risk Factor</vt:lpstr>
      <vt:lpstr>Signs and Symptoms of Cancer</vt:lpstr>
      <vt:lpstr>Diagnosis:  Many Tests</vt:lpstr>
      <vt:lpstr>Tumor Imaging</vt:lpstr>
      <vt:lpstr>How do doctors treat cancer?</vt:lpstr>
      <vt:lpstr>Chemotherapy</vt:lpstr>
      <vt:lpstr>Why does Chemotherapy Fail?</vt:lpstr>
      <vt:lpstr>Diagnosis and Prevention</vt:lpstr>
      <vt:lpstr>Summary</vt:lpstr>
    </vt:vector>
  </TitlesOfParts>
  <Company>Ashland University</Company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BIO 424: Cell Biology</dc:title>
  <dc:creator>Information Technology</dc:creator>
  <cp:lastModifiedBy>Fenster, Steven</cp:lastModifiedBy>
  <cp:revision>328</cp:revision>
  <dcterms:created xsi:type="dcterms:W3CDTF">2006-08-27T19:04:19Z</dcterms:created>
  <dcterms:modified xsi:type="dcterms:W3CDTF">2019-01-21T00:29:48Z</dcterms:modified>
</cp:coreProperties>
</file>