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0" r:id="rId11"/>
    <p:sldId id="269" r:id="rId12"/>
    <p:sldId id="267" r:id="rId13"/>
    <p:sldId id="265" r:id="rId14"/>
    <p:sldId id="271" r:id="rId15"/>
    <p:sldId id="272" r:id="rId16"/>
    <p:sldId id="268" r:id="rId17"/>
    <p:sldId id="273" r:id="rId18"/>
    <p:sldId id="274" r:id="rId19"/>
    <p:sldId id="279" r:id="rId20"/>
    <p:sldId id="278" r:id="rId21"/>
    <p:sldId id="281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howGuides="1"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C8542ABF-6CFA-7049-A8C1-CBF3A30174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80058481-8FA7-1546-894E-04A2097B4B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83652" name="Rectangle 4">
            <a:extLst>
              <a:ext uri="{FF2B5EF4-FFF2-40B4-BE49-F238E27FC236}">
                <a16:creationId xmlns:a16="http://schemas.microsoft.com/office/drawing/2014/main" id="{8643F9C1-29E3-9B4D-8CD5-3F21BD3F327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83653" name="Rectangle 5">
            <a:extLst>
              <a:ext uri="{FF2B5EF4-FFF2-40B4-BE49-F238E27FC236}">
                <a16:creationId xmlns:a16="http://schemas.microsoft.com/office/drawing/2014/main" id="{D686C4DC-14B8-0C49-A8B8-35998D0BA44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BF7ED7-56EF-024C-9956-BDFD8FE237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60910-F935-EC4B-9FAB-A0753A690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45DE5-FD3D-AB49-A639-031FFB52B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BE4D6-9F22-0D44-BDB8-176DF0F0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31A8D-3F3E-2B48-83CD-1EDFEA97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E70A5-3BC1-384C-BACF-8BF7CA48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08669-5B4E-DA4A-AE6D-7D900BE490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22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BBF75-9008-2D48-95CC-E87D0356C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56BE8-3A47-354C-88A9-B6DC491EC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D7AA4-0D5F-AD45-A37A-252C7C036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C903F-16F1-3742-B695-6BC09DD0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1CB2E-D157-CF44-A89C-48033563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58320-ADF8-F847-B826-E3B0832F3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59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3352E1-9969-7E4C-B5CA-9355283B7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4BFC0-B748-0043-A586-A4BF83F86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9E55C-6CEB-2C4B-901A-6E6CCD2DC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92FD6-E775-014D-825D-336C9D137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24E9D-4C55-6440-BE01-7AC465765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AD040-8D21-924C-8740-384866395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432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04815-282B-B540-9A66-670E7C378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41CE2-7BAF-AE46-9F70-5E9C8731D1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ACFF7-175B-9D45-922A-0BF0F584DB9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25365-1F04-CC4B-847E-B1F0C116CB6B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8D160D-C609-BD45-A325-8F13E6A482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1A4EF4-5CDD-054C-8D1E-A2282584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7A1E267-3E88-C84C-AE71-F4E84BB86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00CD38-2BEC-3645-9897-C12BB88A29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46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2B69E-3137-594D-A5A5-8137F0804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0FDEB-6084-2A43-992D-95587654A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EA43A-D07B-4747-BB4F-F0141AB9A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F35E7-5874-0A46-ABB3-7A9E785FA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6B367-18F9-8F4E-935D-F973DDFE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92DAE-485A-264B-A2B9-8DFBB32E3B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68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13CC7-2EB3-4A46-AA73-035F1F57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99EA0-B3A1-A14F-A8CE-B6EC7E1CB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7CF54-93A5-144A-8617-AEAEA5A2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4C385-65D3-B84F-A2EB-3744E849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26383-7861-1546-BCEC-73260E5C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E8790-49AC-BF4D-9100-9C011295E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07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07F20-A43C-B24E-8447-D6F40AB2F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7BEFB-B140-954F-870B-A5A3BFC0E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6204D-0FFE-B948-B889-B16998700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CA9A5-8F25-8446-831C-AD6A3D72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D2DE9-A5A9-C144-BB5E-EBF41373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F23BD-722B-6F4E-8ABD-86E6B68A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980D2-A1FF-8748-8479-637053A8B4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27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35EA7-B8BD-9E41-BB85-BA1D46424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3B450-115D-2B40-8DCB-85E7B68E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548A-18A4-ED41-A4C3-943473F19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8DEA93-6C64-4542-B1EE-671A5B171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0F694-C3B0-8A45-88AB-83A5745B1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B0E4F7-D8C3-024A-A301-B2B5BFB2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4E852-0A03-3948-A80F-E38A11C2B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4FA828-9D0B-4246-A3DD-4B9D684B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A8F8F-C8ED-A549-8625-2F32DFF68F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36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A723-1F89-D940-8CA6-9CCC7F8AE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26D7FA-9C1A-3642-9045-1325FA51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3B278-CC6E-EA44-A094-7FE838C13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EF2B4-F68B-A043-B180-76582BC9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32444-0924-B44A-9CD5-F843DDAEE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01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1EF5F1-1025-3B4B-9779-9B2594E7D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0ACC9C-0CD8-3F48-8B81-D9DA9E566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38564-16F6-6542-B9CB-220D4226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CA4FC-31FC-9F42-A478-35E26B339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15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6D73A-73DF-2D42-BEC5-F6ABCC5F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2B9F1-89B8-964C-8875-F7C7F56DD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9AC6E-6712-1341-B3B8-AF5673B4D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A668B-C36D-4E4B-900E-659615C72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623F4-106F-A743-AD0F-AD8A05A1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38109-A08F-D440-B1F2-71A5CB20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356E6-F27D-594E-BB27-CFF13C218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59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2F83-C653-6B43-A5F8-26A6C1086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92637E-1C05-6C48-853E-FEF2152718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9FE02-4BD4-5C49-A841-89F8690A9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F934F-C96D-9249-B2E3-38BDF2C2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4C9B9-17B4-9D41-85AB-BEBFC9AD0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91AD7-A93F-114A-9638-69BBDC22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BCF5F-6C46-D843-B4D2-B7F2104FA4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87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C17430-1DA3-B245-81FF-EE09B0568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58753E0-CE9F-CE49-B72A-B825F3F729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C437BCF-ADAC-C242-B670-C7FDF95F55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2727A2-C3FE-7D48-A609-22A03489A4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17F5899-34F6-D740-9335-F90F875A46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2E3202-E633-4942-A04E-9167C95734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03378B88-256F-AF42-BCBA-FD0FF0797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Vaccine Scares in History</a:t>
            </a: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AF848DE3-DAB1-914E-A2E6-558293EC5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153400" cy="2667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Smallpox</a:t>
            </a:r>
          </a:p>
          <a:p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Rabies</a:t>
            </a:r>
          </a:p>
          <a:p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Yellow Fever</a:t>
            </a:r>
          </a:p>
          <a:p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BCG Vaccine-TB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>
            <a:extLst>
              <a:ext uri="{FF2B5EF4-FFF2-40B4-BE49-F238E27FC236}">
                <a16:creationId xmlns:a16="http://schemas.microsoft.com/office/drawing/2014/main" id="{8B7F15EF-486F-9B47-B993-EFB8F1FAD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Outbreaks</a:t>
            </a:r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3C8114AF-920F-D14C-9E8A-B8FD3BFB6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1921:  Outbreaks all over the country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person infected was Franklin Roosevelt (future president)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Lots of kids infected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a few developed severe symptoms but had spend most of their lives in iron lung or were paralyzed</a:t>
            </a:r>
          </a:p>
          <a:p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2" name="Picture 4">
            <a:extLst>
              <a:ext uri="{FF2B5EF4-FFF2-40B4-BE49-F238E27FC236}">
                <a16:creationId xmlns:a16="http://schemas.microsoft.com/office/drawing/2014/main" id="{28B0E8A7-CBA0-C24D-AE9E-461B1943A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399"/>
            <a:ext cx="6858000" cy="499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4616" name="Rectangle 8">
            <a:extLst>
              <a:ext uri="{FF2B5EF4-FFF2-40B4-BE49-F238E27FC236}">
                <a16:creationId xmlns:a16="http://schemas.microsoft.com/office/drawing/2014/main" id="{581D86B7-5E59-2042-B4D0-148F466AF4EC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381000" y="5334000"/>
            <a:ext cx="8229600" cy="10207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Iron Lung: 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Helped children breath with damage to their respiratory nerves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>
            <a:extLst>
              <a:ext uri="{FF2B5EF4-FFF2-40B4-BE49-F238E27FC236}">
                <a16:creationId xmlns:a16="http://schemas.microsoft.com/office/drawing/2014/main" id="{878604EB-7FF9-F141-97DF-51EC30E2B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Search for the Polio Vaccine</a:t>
            </a:r>
          </a:p>
        </p:txBody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F2D4CFBD-8A51-104E-8DA1-1B14F22E4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77200" cy="5486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Vaccine developments for polio had begun in the early 1900’s. </a:t>
            </a:r>
          </a:p>
          <a:p>
            <a:endParaRPr lang="en-US" alt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attempts failed:  researchers did not know there was more than one virus</a:t>
            </a:r>
          </a:p>
          <a:p>
            <a:pPr marL="0" indent="0">
              <a:buNone/>
            </a:pPr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 about the nature of polio grew through painstaking research over the first half of the twentieth century,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3" name="Text Box 5">
            <a:extLst>
              <a:ext uri="{FF2B5EF4-FFF2-40B4-BE49-F238E27FC236}">
                <a16:creationId xmlns:a16="http://schemas.microsoft.com/office/drawing/2014/main" id="{C79EC3E2-949F-3C4E-BC34-C42A8F3AC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" y="3244334"/>
            <a:ext cx="29081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Franklin Roosevelt Had Polio</a:t>
            </a:r>
          </a:p>
        </p:txBody>
      </p:sp>
      <p:sp>
        <p:nvSpPr>
          <p:cNvPr id="319496" name="Rectangle 8">
            <a:extLst>
              <a:ext uri="{FF2B5EF4-FFF2-40B4-BE49-F238E27FC236}">
                <a16:creationId xmlns:a16="http://schemas.microsoft.com/office/drawing/2014/main" id="{683B4A80-247D-2C46-B770-29C96314335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114800" cy="487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FDR and his associates helped found the March of Dimes</a:t>
            </a:r>
          </a:p>
          <a:p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First private organization that help eradicate a childhood disease</a:t>
            </a:r>
          </a:p>
        </p:txBody>
      </p:sp>
      <p:pic>
        <p:nvPicPr>
          <p:cNvPr id="319497" name="Picture 9">
            <a:extLst>
              <a:ext uri="{FF2B5EF4-FFF2-40B4-BE49-F238E27FC236}">
                <a16:creationId xmlns:a16="http://schemas.microsoft.com/office/drawing/2014/main" id="{6FE72467-DADE-EF4A-8214-882E93225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2286000" cy="31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9498" name="Picture 10">
            <a:extLst>
              <a:ext uri="{FF2B5EF4-FFF2-40B4-BE49-F238E27FC236}">
                <a16:creationId xmlns:a16="http://schemas.microsoft.com/office/drawing/2014/main" id="{3CD0D7AA-D76B-3947-BE15-15E68DE73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2362200" cy="320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>
            <a:extLst>
              <a:ext uri="{FF2B5EF4-FFF2-40B4-BE49-F238E27FC236}">
                <a16:creationId xmlns:a16="http://schemas.microsoft.com/office/drawing/2014/main" id="{A5CA21B5-745D-4740-AA30-75C5185BF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Vaccine Development</a:t>
            </a:r>
          </a:p>
        </p:txBody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1A5D0B95-6EB1-9643-A446-C47277276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Early attempts to develop a vaccine had failed </a:t>
            </a: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Scientist did not know that there were only 3 different virus that infected people</a:t>
            </a: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1949:  discovered all three strains</a:t>
            </a: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Question:  How do you inactivated or kill the virus but still get a sufficient immune response to prevent infection?</a:t>
            </a:r>
          </a:p>
          <a:p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>
            <a:extLst>
              <a:ext uri="{FF2B5EF4-FFF2-40B4-BE49-F238E27FC236}">
                <a16:creationId xmlns:a16="http://schemas.microsoft.com/office/drawing/2014/main" id="{63DE522C-7E99-CF45-98A4-7E2F275C7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Panic Ensues in The US</a:t>
            </a:r>
          </a:p>
        </p:txBody>
      </p:sp>
      <p:sp>
        <p:nvSpPr>
          <p:cNvPr id="328707" name="Rectangle 3">
            <a:extLst>
              <a:ext uri="{FF2B5EF4-FFF2-40B4-BE49-F238E27FC236}">
                <a16:creationId xmlns:a16="http://schemas.microsoft.com/office/drawing/2014/main" id="{655686F2-7523-854A-BB27-76B1DBB78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181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1952: The worst recorded polio epidemic in United States history occurs, with 57,628 reported cases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Efforts intensified to find a suitable vaccine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Nation awaited breathlessly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Enter in Jonas Salk</a:t>
            </a:r>
          </a:p>
          <a:p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8" name="Picture 4">
            <a:extLst>
              <a:ext uri="{FF2B5EF4-FFF2-40B4-BE49-F238E27FC236}">
                <a16:creationId xmlns:a16="http://schemas.microsoft.com/office/drawing/2014/main" id="{99607384-D22D-7D4C-8972-9461E2987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8" y="1295400"/>
            <a:ext cx="435498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3591" name="Text Box 7">
            <a:extLst>
              <a:ext uri="{FF2B5EF4-FFF2-40B4-BE49-F238E27FC236}">
                <a16:creationId xmlns:a16="http://schemas.microsoft.com/office/drawing/2014/main" id="{8737CD27-ADBE-8445-9B1D-14FA0C1A9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13901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Jonas Salk</a:t>
            </a:r>
          </a:p>
        </p:txBody>
      </p:sp>
      <p:sp>
        <p:nvSpPr>
          <p:cNvPr id="323595" name="Rectangle 11">
            <a:extLst>
              <a:ext uri="{FF2B5EF4-FFF2-40B4-BE49-F238E27FC236}">
                <a16:creationId xmlns:a16="http://schemas.microsoft.com/office/drawing/2014/main" id="{71E8C4AF-C8AD-1D4E-95B7-273BDA19D2C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90600"/>
            <a:ext cx="4267200" cy="4191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Brilliant, young scientist with cavalier attitude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Began to work in earnest to develop the virus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 a virus in 1955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>
            <a:extLst>
              <a:ext uri="{FF2B5EF4-FFF2-40B4-BE49-F238E27FC236}">
                <a16:creationId xmlns:a16="http://schemas.microsoft.com/office/drawing/2014/main" id="{D6EF6B96-7C23-AD41-838E-5E12D261E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Salk Vaccine</a:t>
            </a:r>
          </a:p>
        </p:txBody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261444D3-F436-FB43-B338-7FC118E0CC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1952: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Salk was the first to develop a successful vaccine using a mixture of the three types of virus, grown in monkey kidney cultures. </a:t>
            </a:r>
          </a:p>
          <a:p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developed a process using formalin, a chemical that inactivated the whole virus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of virus was especially resistant to inactivation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Took several years to get conditions correct </a:t>
            </a:r>
          </a:p>
          <a:p>
            <a:pPr lvl="1"/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Virus was inactivated with long-term exposure with toxic compound (formalin)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BD8725E0-5CDB-5B44-8738-7382CED06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 The Vaccine</a:t>
            </a:r>
          </a:p>
        </p:txBody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437359DA-D3B0-A24C-8EBE-3AF54BCC72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Largest clinical trial in US History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100,000s vaccinated with or without vaccine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Cases fell dramatically in children vaccinated with the vaccine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1955: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Massive immunization effort began to vaccine the US population 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1955: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260 cases of poliomyelitis, including 10 deaths in people who received a certain vaccine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>
            <a:extLst>
              <a:ext uri="{FF2B5EF4-FFF2-40B4-BE49-F238E27FC236}">
                <a16:creationId xmlns:a16="http://schemas.microsoft.com/office/drawing/2014/main" id="{008267F3-4D70-3249-89D7-0859CCFC85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Polio Vaccine:  Huge Success?</a:t>
            </a:r>
          </a:p>
        </p:txBody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FD0D66E3-372A-604C-ACC0-F80E29A97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810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1952: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57,628 cases</a:t>
            </a:r>
          </a:p>
          <a:p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1960: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2,525 cases</a:t>
            </a:r>
          </a:p>
          <a:p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1965: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 cases</a:t>
            </a:r>
          </a:p>
          <a:p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1979: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reported case in the US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Worldwide: WHO has worked feverishly to vaccinate and eradicate polio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>
            <a:extLst>
              <a:ext uri="{FF2B5EF4-FFF2-40B4-BE49-F238E27FC236}">
                <a16:creationId xmlns:a16="http://schemas.microsoft.com/office/drawing/2014/main" id="{84C8EF04-AFC8-E74B-A4F2-99CA3B153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0886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Smallpox	</a:t>
            </a:r>
          </a:p>
        </p:txBody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41F8D7BE-5B8E-FD4E-AEC2-E5C0F9BF3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556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Benjamin Franklin, 1736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Son died of smallpox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Did “buy” the pox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Why?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Fear of getting smallpox from Vaccine</a:t>
            </a:r>
          </a:p>
          <a:p>
            <a:pPr lvl="2">
              <a:lnSpc>
                <a:spcPct val="90000"/>
              </a:lnSpc>
            </a:pPr>
            <a:endParaRPr lang="en-US" altLang="en-US" sz="18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Lady Montague of England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Brought back pox “vaccine in 1721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Basically just ground up smallpox scabs rubbed into cuts, veins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Tested it on prison inmates 1</a:t>
            </a:r>
            <a:r>
              <a:rPr lang="en-US" altLang="en-US" sz="2000" baseline="30000" dirty="0"/>
              <a:t>st</a:t>
            </a:r>
            <a:r>
              <a:rPr lang="en-US" altLang="en-US" sz="20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1 out of 6 people not inoculated got the virus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1 out of 47 who got inoculated got the virus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Vaccine made out of LIVE VIRUS!!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Cost vs. Benefits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>
            <a:extLst>
              <a:ext uri="{FF2B5EF4-FFF2-40B4-BE49-F238E27FC236}">
                <a16:creationId xmlns:a16="http://schemas.microsoft.com/office/drawing/2014/main" id="{5FF8A3C8-7605-FC4E-9817-A3C3920857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Cutter Incident</a:t>
            </a:r>
          </a:p>
        </p:txBody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id="{80D3DE70-4B74-BB4E-97AF-D774CB10D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California-based lab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of many labs to develop vaccine using Salk’s methods</a:t>
            </a:r>
          </a:p>
          <a:p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Problem: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not completely inactivated the most virulent of the three polio viruses used to make vaccine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Resulted in a number of children inadvertently being infected with the virus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>
            <a:extLst>
              <a:ext uri="{FF2B5EF4-FFF2-40B4-BE49-F238E27FC236}">
                <a16:creationId xmlns:a16="http://schemas.microsoft.com/office/drawing/2014/main" id="{1843D7A0-AC4A-764E-A2B6-4EFE2847D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The Cutter Incident</a:t>
            </a:r>
          </a:p>
        </p:txBody>
      </p:sp>
      <p:sp>
        <p:nvSpPr>
          <p:cNvPr id="339971" name="Rectangle 3">
            <a:extLst>
              <a:ext uri="{FF2B5EF4-FFF2-40B4-BE49-F238E27FC236}">
                <a16:creationId xmlns:a16="http://schemas.microsoft.com/office/drawing/2014/main" id="{C69279FA-5C03-1047-8ECC-9C7902DAB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743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precedent has affected the US pharmaceutical industry ever since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drug companies less willing to invest money in vaccines due to liability risk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80" name="Picture 4">
            <a:extLst>
              <a:ext uri="{FF2B5EF4-FFF2-40B4-BE49-F238E27FC236}">
                <a16:creationId xmlns:a16="http://schemas.microsoft.com/office/drawing/2014/main" id="{498929A0-E01B-4546-9752-2745DD0C0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5"/>
          <a:stretch>
            <a:fillRect/>
          </a:stretch>
        </p:blipFill>
        <p:spPr bwMode="auto">
          <a:xfrm>
            <a:off x="990600" y="685800"/>
            <a:ext cx="28956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81" name="Text Box 5">
            <a:extLst>
              <a:ext uri="{FF2B5EF4-FFF2-40B4-BE49-F238E27FC236}">
                <a16:creationId xmlns:a16="http://schemas.microsoft.com/office/drawing/2014/main" id="{5BE15EE9-8960-6946-9300-C4A4D57FE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062288"/>
            <a:ext cx="15440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Albert Sabin</a:t>
            </a:r>
          </a:p>
        </p:txBody>
      </p:sp>
      <p:sp>
        <p:nvSpPr>
          <p:cNvPr id="331784" name="Rectangle 8">
            <a:extLst>
              <a:ext uri="{FF2B5EF4-FFF2-40B4-BE49-F238E27FC236}">
                <a16:creationId xmlns:a16="http://schemas.microsoft.com/office/drawing/2014/main" id="{060D2536-CE98-6248-96A8-476552F7113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838200"/>
            <a:ext cx="4038600" cy="495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Sabin developed different vaccine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Contained attenuated virus that could still infectious but was not virulent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Live, oral form given instead of the shot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1980 and 1990, cases averaged 8 per year, and most of those were induced by vaccination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66F6C15A-1E05-934D-8CCB-890F8603B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Cutter Incident: Effects</a:t>
            </a:r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AED88754-AEFE-2144-A077-B8650F8F5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4 companies in US make vaccines</a:t>
            </a:r>
          </a:p>
          <a:p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out 4 of these are curtailing their research programs</a:t>
            </a:r>
          </a:p>
          <a:p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Vaccine Scares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1998:  Tetanus shot only given to ERs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2003-2004:  Flu killed 36,000 </a:t>
            </a:r>
          </a:p>
          <a:p>
            <a:pPr lvl="2"/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flu shots was low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2005 Flu Vaccine again in limited supply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1998, severe shortages in 9 of 12 vaccine administered to children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200D9495-841B-4048-BAE8-9CE6DD68A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Rabies:  Pasteur Vaccine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328DE52F-FED7-6F43-B9E4-4F5214DD78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5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Saved lots of lives of infected people</a:t>
            </a:r>
          </a:p>
          <a:p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1 out of 230 people of every immunized person suffered paralysis or seizures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Why?  Made from infected rabbit nerve tissue</a:t>
            </a:r>
          </a:p>
          <a:p>
            <a:pPr lvl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Not until 1970s was method of manufacturing the vaccine change from rabbit to human tissue.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>
            <a:extLst>
              <a:ext uri="{FF2B5EF4-FFF2-40B4-BE49-F238E27FC236}">
                <a16:creationId xmlns:a16="http://schemas.microsoft.com/office/drawing/2014/main" id="{61B599BC-EAD5-6E43-983D-F27B7D3DC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Yellow Fever</a:t>
            </a:r>
          </a:p>
        </p:txBody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EF1936BC-C2AE-5045-ADD5-A4B40B42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952999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1942:  Thousands of soldiers vaccinated to prevent yellow fever</a:t>
            </a:r>
          </a:p>
          <a:p>
            <a:pPr lvl="1"/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Stabilizer of the vaccine was human serum</a:t>
            </a:r>
          </a:p>
          <a:p>
            <a:pPr lvl="1"/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Lots of the human serum was infected with hepatitis A and B (a liver virus)</a:t>
            </a:r>
          </a:p>
          <a:p>
            <a:pPr lvl="1"/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50,000!!!  Soldiers infected with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HepA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HepB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Many died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EC6B9B07-958E-8944-81B6-6CF6F542D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alt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BCG Vaccine</a:t>
            </a:r>
          </a:p>
        </p:txBody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176EC679-276A-1A49-A553-3E2762AF16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95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Lubeck, France 1929</a:t>
            </a:r>
          </a:p>
          <a:p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Manufacture vaccine using 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Mycobacterium </a:t>
            </a:r>
            <a:r>
              <a:rPr lang="en-US" alt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bovis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(infects cows)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Used wrong strain of bacteria!!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Used the actual 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Mycobacterium tuberculosis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72 babies died, many others infected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Only US and Holland do not use BCG vaccine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8F3331AB-8E54-A04D-9355-DD462EAB1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Cutter Incident:  Polio Vaccine</a:t>
            </a:r>
          </a:p>
        </p:txBody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ADC65579-D704-B94A-AFD9-E49CE37E9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50291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1955 Cutter Laboratories manufactures a polio vaccine that GAVE children polio!!</a:t>
            </a:r>
          </a:p>
          <a:p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Vaccine inadvertently contained the live, virulent form of the virus</a:t>
            </a:r>
          </a:p>
          <a:p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resulted in liabilities laws that discouraged companies from developing and producing vaccines to this day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>
            <a:extLst>
              <a:ext uri="{FF2B5EF4-FFF2-40B4-BE49-F238E27FC236}">
                <a16:creationId xmlns:a16="http://schemas.microsoft.com/office/drawing/2014/main" id="{65FE14B9-8069-C643-B53A-13EB1854B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Polio:  Debilitating Disease  </a:t>
            </a:r>
          </a:p>
        </p:txBody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00CC6AF6-B67A-0844-890B-8F956C7CC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420100" cy="556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Polio is a viral illness that, in about 95% of cases, actually produces no symptoms</a:t>
            </a:r>
          </a:p>
          <a:p>
            <a:pPr>
              <a:lnSpc>
                <a:spcPct val="90000"/>
              </a:lnSpc>
            </a:pP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1-5% of cases can result in neurological deficits including paralysis</a:t>
            </a:r>
          </a:p>
          <a:p>
            <a:pPr>
              <a:lnSpc>
                <a:spcPct val="90000"/>
              </a:lnSpc>
            </a:pP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polio virus enters the body through the mouth, usually from hands contaminated with the stool of an infected person.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>
            <a:extLst>
              <a:ext uri="{FF2B5EF4-FFF2-40B4-BE49-F238E27FC236}">
                <a16:creationId xmlns:a16="http://schemas.microsoft.com/office/drawing/2014/main" id="{320766C9-D2FA-D447-9444-31C221638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Polio Virus:  How does it Work?</a:t>
            </a:r>
          </a:p>
        </p:txBody>
      </p:sp>
      <p:sp>
        <p:nvSpPr>
          <p:cNvPr id="318467" name="Rectangle 3">
            <a:extLst>
              <a:ext uri="{FF2B5EF4-FFF2-40B4-BE49-F238E27FC236}">
                <a16:creationId xmlns:a16="http://schemas.microsoft.com/office/drawing/2014/main" id="{7DED18A9-0F74-BB4C-8E5C-227C78BCB9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685800"/>
            <a:ext cx="8191500" cy="5791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poliovirus:  small RNA virus that has three different strains and is extremely infectious. </a:t>
            </a:r>
          </a:p>
          <a:p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virus invades the nervous system, and the onset of paralysis can occur in a matter of hours.</a:t>
            </a:r>
          </a:p>
          <a:p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50% of the cases occurred to children between the ages of three and five. </a:t>
            </a:r>
          </a:p>
          <a:p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incubation period of polio, from the time of first exposure to first symptoms, ranges from three to 35 days.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CEA0B62A-3E6D-AA43-B7E2-BB1C838BA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Polio Epidemics in US</a:t>
            </a: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30BE8337-91EE-824C-BD8B-E09A7A026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943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1916 Epidemic in New York City</a:t>
            </a:r>
          </a:p>
          <a:p>
            <a:pPr lvl="1"/>
            <a:r>
              <a:rPr lang="en-US" alt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Paralyzed 9,000 people, killed 2400</a:t>
            </a:r>
          </a:p>
          <a:p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 spread to all boroughs</a:t>
            </a:r>
          </a:p>
          <a:p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Haven Emerson:  Instituted quarantine </a:t>
            </a:r>
          </a:p>
          <a:p>
            <a:pPr lvl="1"/>
            <a:r>
              <a:rPr lang="en-US" alt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 forcibly removed from their homes</a:t>
            </a:r>
          </a:p>
          <a:p>
            <a:pPr lvl="1"/>
            <a:r>
              <a:rPr lang="en-US" alt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 strategy:</a:t>
            </a:r>
          </a:p>
          <a:p>
            <a:pPr lvl="2"/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sanitation</a:t>
            </a:r>
          </a:p>
          <a:p>
            <a:pPr lvl="2"/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Quarantine suspected cases</a:t>
            </a:r>
          </a:p>
          <a:p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of his efforts:  No drop in Polio cases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1042</Words>
  <Application>Microsoft Macintosh PowerPoint</Application>
  <PresentationFormat>On-screen Show (4:3)</PresentationFormat>
  <Paragraphs>146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Default Design</vt:lpstr>
      <vt:lpstr>Vaccine Scares in History</vt:lpstr>
      <vt:lpstr>Smallpox </vt:lpstr>
      <vt:lpstr>Rabies:  Pasteur Vaccine</vt:lpstr>
      <vt:lpstr>Yellow Fever</vt:lpstr>
      <vt:lpstr>BCG Vaccine</vt:lpstr>
      <vt:lpstr>The Cutter Incident:  Polio Vaccine</vt:lpstr>
      <vt:lpstr>Polio:  Debilitating Disease  </vt:lpstr>
      <vt:lpstr>Polio Virus:  How does it Work?</vt:lpstr>
      <vt:lpstr>Polio Epidemics in US</vt:lpstr>
      <vt:lpstr>More Outbreaks</vt:lpstr>
      <vt:lpstr>PowerPoint Presentation</vt:lpstr>
      <vt:lpstr>The Search for the Polio Vaccine</vt:lpstr>
      <vt:lpstr>PowerPoint Presentation</vt:lpstr>
      <vt:lpstr>Vaccine Development</vt:lpstr>
      <vt:lpstr>Panic Ensues in The US</vt:lpstr>
      <vt:lpstr>PowerPoint Presentation</vt:lpstr>
      <vt:lpstr>Salk Vaccine</vt:lpstr>
      <vt:lpstr>Testing The Vaccine</vt:lpstr>
      <vt:lpstr>Polio Vaccine:  Huge Success?</vt:lpstr>
      <vt:lpstr>The Cutter Incident</vt:lpstr>
      <vt:lpstr>The Cutter Incident</vt:lpstr>
      <vt:lpstr>PowerPoint Presentation</vt:lpstr>
      <vt:lpstr>The Cutter Incident: Effects</vt:lpstr>
    </vt:vector>
  </TitlesOfParts>
  <Company>College of Wooster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 BIO119:  Bacteria</dc:title>
  <dc:creator>sfenster</dc:creator>
  <cp:lastModifiedBy>Fenster, Steven</cp:lastModifiedBy>
  <cp:revision>71</cp:revision>
  <dcterms:created xsi:type="dcterms:W3CDTF">2005-09-26T16:17:53Z</dcterms:created>
  <dcterms:modified xsi:type="dcterms:W3CDTF">2019-02-27T23:48:35Z</dcterms:modified>
</cp:coreProperties>
</file>