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98" r:id="rId2"/>
  </p:sldMasterIdLst>
  <p:notesMasterIdLst>
    <p:notesMasterId r:id="rId38"/>
  </p:notesMasterIdLst>
  <p:sldIdLst>
    <p:sldId id="468" r:id="rId3"/>
    <p:sldId id="497" r:id="rId4"/>
    <p:sldId id="412" r:id="rId5"/>
    <p:sldId id="473" r:id="rId6"/>
    <p:sldId id="281" r:id="rId7"/>
    <p:sldId id="282" r:id="rId8"/>
    <p:sldId id="261" r:id="rId9"/>
    <p:sldId id="498" r:id="rId10"/>
    <p:sldId id="495" r:id="rId11"/>
    <p:sldId id="413" r:id="rId12"/>
    <p:sldId id="414" r:id="rId13"/>
    <p:sldId id="415" r:id="rId14"/>
    <p:sldId id="496" r:id="rId15"/>
    <p:sldId id="417" r:id="rId16"/>
    <p:sldId id="419" r:id="rId17"/>
    <p:sldId id="485" r:id="rId18"/>
    <p:sldId id="420" r:id="rId19"/>
    <p:sldId id="421" r:id="rId20"/>
    <p:sldId id="422" r:id="rId21"/>
    <p:sldId id="423" r:id="rId22"/>
    <p:sldId id="427" r:id="rId23"/>
    <p:sldId id="290" r:id="rId24"/>
    <p:sldId id="500" r:id="rId25"/>
    <p:sldId id="501" r:id="rId26"/>
    <p:sldId id="428" r:id="rId27"/>
    <p:sldId id="459" r:id="rId28"/>
    <p:sldId id="432" r:id="rId29"/>
    <p:sldId id="434" r:id="rId30"/>
    <p:sldId id="293" r:id="rId31"/>
    <p:sldId id="477" r:id="rId32"/>
    <p:sldId id="499" r:id="rId33"/>
    <p:sldId id="503" r:id="rId34"/>
    <p:sldId id="437" r:id="rId35"/>
    <p:sldId id="443" r:id="rId36"/>
    <p:sldId id="502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17" d="100"/>
          <a:sy n="117" d="100"/>
        </p:scale>
        <p:origin x="7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210EEEFA-8BEE-8744-B8B8-9ADD50AE2E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87DDA241-233F-7245-83A5-037720AD580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E780B85-32BD-B14E-B353-82E60C2BBA6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788D945F-58AF-9F48-B2DA-7D00BE87469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6F0D356A-D555-DB4C-AF26-F078E869013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>
            <a:extLst>
              <a:ext uri="{FF2B5EF4-FFF2-40B4-BE49-F238E27FC236}">
                <a16:creationId xmlns:a16="http://schemas.microsoft.com/office/drawing/2014/main" id="{E93FA535-932B-CB47-83F4-B8E1352B22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73D7397-D532-8341-A474-8D1CF436B92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>
            <a:extLst>
              <a:ext uri="{FF2B5EF4-FFF2-40B4-BE49-F238E27FC236}">
                <a16:creationId xmlns:a16="http://schemas.microsoft.com/office/drawing/2014/main" id="{DB613B0F-6849-6F4C-A60C-40B444548F9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89AA6D7-8755-294D-B6B7-959E27AA5C9C}" type="slidenum">
              <a:rPr lang="en-US" altLang="en-US" sz="1200"/>
              <a:pPr algn="r" eaLnBrk="1" hangingPunct="1"/>
              <a:t>1</a:t>
            </a:fld>
            <a:endParaRPr lang="en-US" altLang="en-US" sz="120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13375BE2-3941-4D49-839B-C1DB25220A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07BB51F-5CDD-F04E-9DEF-FC88BAFC0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42A19CBA-F47E-674E-9A76-F5BE770CF9E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B3EA5D0-B44A-244C-9941-113966F616CC}" type="slidenum">
              <a:rPr lang="en-US" altLang="en-US" sz="1200"/>
              <a:pPr algn="r" eaLnBrk="1" hangingPunct="1"/>
              <a:t>15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260A8397-2066-0A44-B494-299B47E04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6249B2B-B55C-764B-99FB-10713EBF3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3B84E726-B534-AE44-8284-44C22B0109D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2BECC61-940B-8B42-A579-20A032F2B4B1}" type="slidenum">
              <a:rPr lang="en-US" altLang="en-US" sz="1200"/>
              <a:pPr algn="r" eaLnBrk="1" hangingPunct="1"/>
              <a:t>16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DE2FC50A-371A-6F42-B15E-602548BC63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41933D5-AB23-744E-B94B-4B2153DF9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E735B1BA-61C3-CD44-80D5-9D59789E56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B9E16E0-013E-B740-A187-64F2A510F033}" type="slidenum">
              <a:rPr lang="en-US" altLang="en-US" sz="1200"/>
              <a:pPr algn="r" eaLnBrk="1" hangingPunct="1"/>
              <a:t>17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36795A2E-178B-6840-B726-BEBB2E725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E33D5CA-C8AC-4241-BFB1-C0E5A4D1E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964418A5-6DF9-114C-BCF0-2BE6291C76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623C031-0B28-ED48-A6EE-D38B0086FDE7}" type="slidenum">
              <a:rPr lang="en-US" altLang="en-US" sz="1200"/>
              <a:pPr algn="r" eaLnBrk="1" hangingPunct="1"/>
              <a:t>18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70ED835E-A9F1-114C-B5C7-1FB19100C6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E2BBF22-D595-0940-8A00-1CBC64A58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969C7CF5-BE4B-AF44-B4E8-B351AE40C2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1FCBD4C-AF2D-F549-A81A-8A2D3823E49D}" type="slidenum">
              <a:rPr lang="en-US" altLang="en-US" sz="1200"/>
              <a:pPr algn="r" eaLnBrk="1" hangingPunct="1"/>
              <a:t>19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070C7728-78A0-3348-9091-98ABA273E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C872291-2FD1-484B-91DC-BE5D73DCDB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1DF8C576-9A5A-3242-86E8-36A46438AE1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1693AE3-8C4B-D346-9091-5CBDA2A17E52}" type="slidenum">
              <a:rPr lang="en-US" altLang="en-US" sz="1200"/>
              <a:pPr algn="r" eaLnBrk="1" hangingPunct="1"/>
              <a:t>20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10DC3726-9D06-F24A-AF68-FD1B670EB8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59FEA10-E5FA-514F-8056-DFEB2C11D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6A977ADB-A008-5048-92B2-1F7CBFFC2BE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235A383-CA72-C74F-8218-97EA4E70DBD7}" type="slidenum">
              <a:rPr lang="en-US" altLang="en-US" sz="1200"/>
              <a:pPr algn="r" eaLnBrk="1" hangingPunct="1"/>
              <a:t>21</a:t>
            </a:fld>
            <a:endParaRPr lang="en-US" altLang="en-US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212DD656-0246-734F-9688-8941D5C96F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5687ED51-D9A9-BD42-9B8D-D669F72F0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CDAA7E43-44CD-5941-95F8-F39516587C5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D3C39CF-30A9-3640-A76C-242AD199C499}" type="slidenum">
              <a:rPr lang="en-US" altLang="en-US" sz="1200"/>
              <a:pPr algn="r" eaLnBrk="1" hangingPunct="1"/>
              <a:t>25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6A7251D4-2B76-9D46-A106-31011B5EC6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3EEC84C-1C8F-0E47-9BBD-0FADA71C9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5BC869F3-EFFE-594F-8A89-7C49EF0D4D1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7743781-9CBA-8D40-98FD-6AB752F82508}" type="slidenum">
              <a:rPr lang="en-US" altLang="en-US" sz="1200"/>
              <a:pPr algn="r" eaLnBrk="1" hangingPunct="1"/>
              <a:t>26</a:t>
            </a:fld>
            <a:endParaRPr lang="en-US" altLang="en-US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A9DEB0E0-B08A-404B-AF82-986211C452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A195A71-CA7E-C342-9451-BBB2EA39E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16832281-2514-A949-9AA0-30A6F3C51D6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66B97C5-43D0-204D-B819-36717823092A}" type="slidenum">
              <a:rPr lang="en-US" altLang="en-US" sz="1200"/>
              <a:pPr algn="r" eaLnBrk="1" hangingPunct="1"/>
              <a:t>27</a:t>
            </a:fld>
            <a:endParaRPr lang="en-US" altLang="en-US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A2C69B28-6783-EC4E-9F26-350507E88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8F28BF5-9390-AC49-B254-004A6AE22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F3DE8E5C-4816-4E49-9CDF-C57D5C5E1C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DD990F7-F27D-E04B-A587-D76AE8DB9025}" type="slidenum">
              <a:rPr lang="en-US" altLang="en-US" sz="1200"/>
              <a:pPr algn="r" eaLnBrk="1" hangingPunct="1"/>
              <a:t>3</a:t>
            </a:fld>
            <a:endParaRPr lang="en-US" altLang="en-US" sz="120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6B101689-073D-404D-8C71-FFCF2E3869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567704F-2079-F442-A2F8-B0483D54D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BC4F06A2-8B69-F54A-B7D9-4284ACCA352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7A42CF6-4DE3-D84E-93FF-CB49D8AAFAD8}" type="slidenum">
              <a:rPr lang="en-US" altLang="en-US" sz="1200"/>
              <a:pPr algn="r" eaLnBrk="1" hangingPunct="1"/>
              <a:t>28</a:t>
            </a:fld>
            <a:endParaRPr lang="en-US" altLang="en-US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4B89C0B1-7B4D-4241-8400-FB7DB4DB88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C6E7E64-4876-F04B-9F82-78F5FE555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9C72BF3B-96B1-E64A-A11D-352362CB09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A6B4EC3-9306-2546-A33B-33CD3FCB33EA}" type="slidenum">
              <a:rPr lang="en-US" altLang="en-US" sz="1200"/>
              <a:pPr algn="r" eaLnBrk="1" hangingPunct="1"/>
              <a:t>30</a:t>
            </a:fld>
            <a:endParaRPr lang="en-US" altLang="en-US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9D300CD3-7060-C34A-AC58-EE533FCBC7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4B0A716F-2D2A-FB40-89DD-DA94A25FF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2B0C89BA-F2D7-C44D-9BF0-893B7CABF6E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3C2EEA0-05C7-9A45-A487-A7EFD3F6C85B}" type="slidenum">
              <a:rPr lang="en-US" altLang="en-US" sz="1200"/>
              <a:pPr algn="r" eaLnBrk="1" hangingPunct="1"/>
              <a:t>33</a:t>
            </a:fld>
            <a:endParaRPr lang="en-US" altLang="en-US" sz="12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71406CAA-8DA2-044E-A05B-10CCD05B1F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AF1FF5A-3C7D-EB42-B868-4BF7BF0279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B033FB5E-9E42-3845-9FB7-B45B1BDE584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2E77620-8780-1947-9CAB-4CAF584F3CAF}" type="slidenum">
              <a:rPr lang="en-US" altLang="en-US" sz="1200"/>
              <a:pPr algn="r" eaLnBrk="1" hangingPunct="1"/>
              <a:t>34</a:t>
            </a:fld>
            <a:endParaRPr lang="en-US" altLang="en-US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03681998-78D8-5745-840A-A34723E602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FC910D9C-329B-E146-BE79-D0DDA9249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BFCB41B5-673F-5643-99F4-BFE55DC218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536ACF5-6DAB-614F-BD1E-EB16CCF5D7C8}" type="slidenum">
              <a:rPr lang="en-US" altLang="en-US" sz="1200"/>
              <a:pPr algn="r" eaLnBrk="1" hangingPunct="1"/>
              <a:t>4</a:t>
            </a:fld>
            <a:endParaRPr lang="en-US" altLang="en-US" sz="120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A3F5AA1-F37E-714A-B9AA-E842DC574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94FF186-0738-5D4A-8CCF-0ECCAFB3EC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0BE77B99-4A64-BD4B-B2CB-ABF183CE750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B2E2A67-E2AF-8A4E-9009-E1B746F99AC2}" type="slidenum">
              <a:rPr lang="en-US" altLang="en-US" sz="1200"/>
              <a:pPr algn="r" eaLnBrk="1" hangingPunct="1"/>
              <a:t>9</a:t>
            </a:fld>
            <a:endParaRPr lang="en-US" altLang="en-US" sz="1200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BC670404-8BBB-4244-A2BF-D9E4C37CDC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E69F592-72E9-B24D-B579-9E0E36DF8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74145D87-8E71-0545-BA28-2E80F4161E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52EB3D6-43FF-4541-859F-DE3CAEA460F6}" type="slidenum">
              <a:rPr lang="en-US" altLang="en-US" sz="1200"/>
              <a:pPr algn="r" eaLnBrk="1" hangingPunct="1"/>
              <a:t>10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82CDD1E6-C505-7F43-BC53-EBDD154854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EC3D435-3CEC-5C4D-906B-B7C2BA2EE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920CD924-A3C7-EF41-AFB0-07ACE0BE34A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AAA01B2-6242-D44D-B830-148E3BE58002}" type="slidenum">
              <a:rPr lang="en-US" altLang="en-US" sz="1200"/>
              <a:pPr algn="r" eaLnBrk="1" hangingPunct="1"/>
              <a:t>11</a:t>
            </a:fld>
            <a:endParaRPr lang="en-US" altLang="en-US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B362C614-F2EE-9344-9316-CF15100F6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E6690FE-B927-8C45-8DC9-2A63383DEE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FBD735FF-5440-544C-86A6-CFDEA5CDDED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CDEE12A-A1D6-A541-9DA1-433F86776296}" type="slidenum">
              <a:rPr lang="en-US" altLang="en-US" sz="1200"/>
              <a:pPr algn="r" eaLnBrk="1" hangingPunct="1"/>
              <a:t>12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4458ABD5-8C2D-6849-8FC0-6A366D2E74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0E9CC5F-985B-B345-8A71-81601E436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48B32730-4153-7A4D-A172-0358B347A9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46E7CC8-306B-214C-BCE9-D903394E2689}" type="slidenum">
              <a:rPr lang="en-US" altLang="en-US" sz="1200"/>
              <a:pPr algn="r" eaLnBrk="1" hangingPunct="1"/>
              <a:t>13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32019910-B9C6-7540-BC35-D091B89E3C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E0D8287-B0F7-BB4C-B808-B5CF5C85B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899E520-E37C-D44B-8C50-73697329794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436D887-9E06-844D-9D14-7EC71A5EE289}" type="slidenum">
              <a:rPr lang="en-US" altLang="en-US" sz="1200"/>
              <a:pPr algn="r" eaLnBrk="1" hangingPunct="1"/>
              <a:t>14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69E2C46E-4C3B-CA46-8150-91AB1AC50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5DC40A0-32DF-7044-BA92-3972268B5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30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25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37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574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455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007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6706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6608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5125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880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81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99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687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0"/>
            <a:ext cx="8229600" cy="449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665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613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81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971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85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226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70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30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483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>
            <a:extLst>
              <a:ext uri="{FF2B5EF4-FFF2-40B4-BE49-F238E27FC236}">
                <a16:creationId xmlns:a16="http://schemas.microsoft.com/office/drawing/2014/main" id="{733F5E27-E337-A944-AEC9-C0F7A3260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22">
            <a:extLst>
              <a:ext uri="{FF2B5EF4-FFF2-40B4-BE49-F238E27FC236}">
                <a16:creationId xmlns:a16="http://schemas.microsoft.com/office/drawing/2014/main" id="{7843298D-3C3D-294D-B2F2-833B79635D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Text Box 39">
            <a:extLst>
              <a:ext uri="{FF2B5EF4-FFF2-40B4-BE49-F238E27FC236}">
                <a16:creationId xmlns:a16="http://schemas.microsoft.com/office/drawing/2014/main" id="{18E86981-B875-3441-AAC8-2A81BC24655C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aseline="30000"/>
              <a:t>Copyright © 2015 Cengage Learning</a:t>
            </a:r>
            <a:r>
              <a:rPr lang="en-US" altLang="en-US" baseline="42000"/>
              <a:t>®</a:t>
            </a:r>
            <a:r>
              <a:rPr lang="en-US" altLang="en-US" baseline="30000"/>
              <a:t>.</a:t>
            </a:r>
            <a:endParaRPr lang="en-US" altLang="en-US"/>
          </a:p>
        </p:txBody>
      </p:sp>
      <p:pic>
        <p:nvPicPr>
          <p:cNvPr id="1029" name="Picture 6" descr="CL_Logo_Black_R.eps">
            <a:extLst>
              <a:ext uri="{FF2B5EF4-FFF2-40B4-BE49-F238E27FC236}">
                <a16:creationId xmlns:a16="http://schemas.microsoft.com/office/drawing/2014/main" id="{C73D58E8-72C7-E546-84E4-60B85CF260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9">
            <a:extLst>
              <a:ext uri="{FF2B5EF4-FFF2-40B4-BE49-F238E27FC236}">
                <a16:creationId xmlns:a16="http://schemas.microsoft.com/office/drawing/2014/main" id="{1BBFD39B-6317-B749-81D5-D56F852A1B48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aseline="30000">
                <a:solidFill>
                  <a:srgbClr val="FFFFFF"/>
                </a:solidFill>
              </a:rPr>
              <a:t>Copyright © 2015 Cengage Learning</a:t>
            </a:r>
            <a:r>
              <a:rPr lang="en-US" altLang="en-US" baseline="42000">
                <a:solidFill>
                  <a:srgbClr val="FFFFFF"/>
                </a:solidFill>
              </a:rPr>
              <a:t>®</a:t>
            </a:r>
            <a:r>
              <a:rPr lang="en-US" altLang="en-US" baseline="30000">
                <a:solidFill>
                  <a:srgbClr val="FFFFFF"/>
                </a:solidFill>
              </a:rPr>
              <a:t>.</a:t>
            </a:r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2051" name="Picture 1" descr="CL_Logo_Black_R.eps">
            <a:extLst>
              <a:ext uri="{FF2B5EF4-FFF2-40B4-BE49-F238E27FC236}">
                <a16:creationId xmlns:a16="http://schemas.microsoft.com/office/drawing/2014/main" id="{339F7796-1C1F-B14A-A91A-BFF927D1C5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2">
            <a:extLst>
              <a:ext uri="{FF2B5EF4-FFF2-40B4-BE49-F238E27FC236}">
                <a16:creationId xmlns:a16="http://schemas.microsoft.com/office/drawing/2014/main" id="{1F5609E5-0DA6-2841-A2CB-2B13C8942ACE}"/>
              </a:ext>
            </a:extLst>
          </p:cNvPr>
          <p:cNvSpPr txBox="1">
            <a:spLocks/>
          </p:cNvSpPr>
          <p:nvPr/>
        </p:nvSpPr>
        <p:spPr bwMode="white">
          <a:xfrm>
            <a:off x="1524000" y="3657600"/>
            <a:ext cx="601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Calibri Regular"/>
              </a:rPr>
              <a:t>Chapter 8</a:t>
            </a:r>
          </a:p>
        </p:txBody>
      </p:sp>
      <p:sp>
        <p:nvSpPr>
          <p:cNvPr id="4098" name="Subtitle 3">
            <a:extLst>
              <a:ext uri="{FF2B5EF4-FFF2-40B4-BE49-F238E27FC236}">
                <a16:creationId xmlns:a16="http://schemas.microsoft.com/office/drawing/2014/main" id="{E111D466-E689-C443-A40E-D9A79A87B90B}"/>
              </a:ext>
            </a:extLst>
          </p:cNvPr>
          <p:cNvSpPr txBox="1">
            <a:spLocks/>
          </p:cNvSpPr>
          <p:nvPr/>
        </p:nvSpPr>
        <p:spPr bwMode="white">
          <a:xfrm>
            <a:off x="1600200" y="4191000"/>
            <a:ext cx="601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1"/>
                </a:solidFill>
                <a:latin typeface="Calibri Regular"/>
              </a:rPr>
              <a:t>Cardiovascular System Diseases and Disorders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629A24D6-4BE8-284E-8D67-A0E0BF834F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6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Diagnostic Tests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09618039-4F6B-0041-A586-C5349085FF0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229600" cy="5029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Noninvasive procedures:</a:t>
            </a:r>
          </a:p>
          <a:p>
            <a:pPr lvl="1" eaLnBrk="1" hangingPunct="1"/>
            <a:endParaRPr lang="en-US" alt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Auscultation</a:t>
            </a: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Doppler</a:t>
            </a: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Arterial blood pressure</a:t>
            </a: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Electrocardiogram</a:t>
            </a: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Echocardiography</a:t>
            </a: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PET scan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65B38AEB-DF9A-EA44-B86E-10E6020B18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4127" y="20782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Diagnostic Tests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10FFEA44-0C82-7D4A-A2FE-14A7E305BF5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0782" y="838200"/>
            <a:ext cx="3865418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Cardiac catheterization	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Invasive procedure to determine oxygen content and blood pressure</a:t>
            </a: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X-rays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determine normal function of heart and vessels</a:t>
            </a:r>
          </a:p>
        </p:txBody>
      </p:sp>
      <p:pic>
        <p:nvPicPr>
          <p:cNvPr id="2" name="Picture 1" descr="Pulmonary Catheter">
            <a:extLst>
              <a:ext uri="{FF2B5EF4-FFF2-40B4-BE49-F238E27FC236}">
                <a16:creationId xmlns:a16="http://schemas.microsoft.com/office/drawing/2014/main" id="{B868DBD9-6CCA-EA47-B9EE-ECFEFC498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710" y="803564"/>
            <a:ext cx="4504433" cy="3048000"/>
          </a:xfrm>
          <a:prstGeom prst="rect">
            <a:avLst/>
          </a:prstGeom>
        </p:spPr>
      </p:pic>
      <p:pic>
        <p:nvPicPr>
          <p:cNvPr id="3" name="Picture 2" descr="Coronary angiography">
            <a:extLst>
              <a:ext uri="{FF2B5EF4-FFF2-40B4-BE49-F238E27FC236}">
                <a16:creationId xmlns:a16="http://schemas.microsoft.com/office/drawing/2014/main" id="{BF43CDF9-C668-9340-A1AA-008491821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317" y="3892521"/>
            <a:ext cx="4157217" cy="2951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FE5F03-4C78-364F-A723-69803D5A325A}"/>
              </a:ext>
            </a:extLst>
          </p:cNvPr>
          <p:cNvSpPr txBox="1"/>
          <p:nvPr/>
        </p:nvSpPr>
        <p:spPr>
          <a:xfrm>
            <a:off x="7378079" y="3514567"/>
            <a:ext cx="13580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/>
              <a:t>urmc.rochester.edu</a:t>
            </a:r>
            <a:endParaRPr lang="en-US" sz="11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7F0A2D-DD40-1A4F-B161-153CEBF81327}"/>
              </a:ext>
            </a:extLst>
          </p:cNvPr>
          <p:cNvSpPr txBox="1"/>
          <p:nvPr/>
        </p:nvSpPr>
        <p:spPr>
          <a:xfrm>
            <a:off x="7176336" y="6553200"/>
            <a:ext cx="13580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/>
              <a:t>urmc.rochester.edu</a:t>
            </a:r>
            <a:endParaRPr lang="en-US" sz="11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4141ACD9-D1D6-654A-BB29-CEA570B048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Diagnostic Tests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5E0897DD-A936-EB42-82E7-073A612A786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066800"/>
            <a:ext cx="4114800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Common X-rays: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Angiocardiography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Angiography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Venogram</a:t>
            </a:r>
            <a:endParaRPr lang="en-US" altLang="en-US" dirty="0">
              <a:latin typeface="Calibri Regular"/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Blood tests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Enzymes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Creatine phosphokinase (CPK)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Lactate dehydrogenase (LDH)</a:t>
            </a:r>
          </a:p>
          <a:p>
            <a:pPr marL="0" indent="0" eaLnBrk="1" hangingPunct="1">
              <a:buNone/>
            </a:pPr>
            <a:r>
              <a:rPr lang="en-US" altLang="en-US" b="1" dirty="0">
                <a:latin typeface="Calibri Regular"/>
                <a:ea typeface="Times New Roman" panose="02020603050405020304" pitchFamily="18" charset="0"/>
              </a:rPr>
              <a:t>EKG</a:t>
            </a:r>
          </a:p>
          <a:p>
            <a:pPr lvl="1" eaLnBrk="1" hangingPunct="1"/>
            <a:r>
              <a:rPr lang="en-US" altLang="en-US" b="1" dirty="0">
                <a:latin typeface="Calibri Regular"/>
                <a:ea typeface="Times New Roman" panose="02020603050405020304" pitchFamily="18" charset="0"/>
              </a:rPr>
              <a:t>	</a:t>
            </a:r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measure electrical activity of the heart</a:t>
            </a:r>
            <a:endParaRPr lang="en-US" altLang="en-US" b="1" dirty="0">
              <a:latin typeface="Calibri Regular"/>
              <a:ea typeface="Times New Roman" panose="02020603050405020304" pitchFamily="18" charset="0"/>
            </a:endParaRPr>
          </a:p>
        </p:txBody>
      </p:sp>
      <p:pic>
        <p:nvPicPr>
          <p:cNvPr id="2" name="Picture 1" descr="Picture of Heartbeat&#10;">
            <a:extLst>
              <a:ext uri="{FF2B5EF4-FFF2-40B4-BE49-F238E27FC236}">
                <a16:creationId xmlns:a16="http://schemas.microsoft.com/office/drawing/2014/main" id="{462C5C45-FB80-734D-97DB-FE1F4AE31B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250635"/>
            <a:ext cx="4267200" cy="31949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952C999C-5D3A-B248-B07A-71022CAEE5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Calibri Regular"/>
                <a:ea typeface="ＭＳ Ｐゴシック" panose="020B0600070205080204" pitchFamily="34" charset="-128"/>
              </a:rPr>
              <a:t>Diseases of the Cardiovascular System</a:t>
            </a:r>
            <a:endParaRPr lang="en-US" altLang="en-US" sz="4000" b="1" dirty="0">
              <a:solidFill>
                <a:srgbClr val="FF0000"/>
              </a:solidFill>
              <a:latin typeface="Calibri Regular"/>
              <a:ea typeface="ＭＳ Ｐゴシック" panose="020B0600070205080204" pitchFamily="34" charset="-128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D95E05D9-8748-004C-8796-4F92822AC5D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371600"/>
            <a:ext cx="3886200" cy="5105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</a:pPr>
            <a:r>
              <a:rPr lang="en-US" altLang="en-US" sz="4000" dirty="0">
                <a:latin typeface="Calibri Regular"/>
                <a:ea typeface="ＭＳ Ｐゴシック" panose="020B0600070205080204" pitchFamily="34" charset="-128"/>
              </a:rPr>
              <a:t>Cardiovascular disease (CVD)</a:t>
            </a:r>
            <a:endParaRPr lang="en-US" altLang="en-US" sz="4000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3200" dirty="0">
                <a:latin typeface="Calibri Regular"/>
                <a:ea typeface="Times New Roman" panose="02020603050405020304" pitchFamily="18" charset="0"/>
              </a:rPr>
              <a:t>Leading cause of death in the United States</a:t>
            </a:r>
          </a:p>
          <a:p>
            <a:pPr lvl="1" eaLnBrk="1" hangingPunct="1"/>
            <a:endParaRPr lang="en-US" altLang="en-US" sz="3200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3200" dirty="0">
                <a:latin typeface="Calibri Regular"/>
                <a:ea typeface="Times New Roman" panose="02020603050405020304" pitchFamily="18" charset="0"/>
              </a:rPr>
              <a:t>High blood pressure is common cause</a:t>
            </a:r>
          </a:p>
        </p:txBody>
      </p:sp>
      <p:pic>
        <p:nvPicPr>
          <p:cNvPr id="4" name="Picture 3" title="Ten Leading Causes of Death in US, 2010">
            <a:extLst>
              <a:ext uri="{FF2B5EF4-FFF2-40B4-BE49-F238E27FC236}">
                <a16:creationId xmlns:a16="http://schemas.microsoft.com/office/drawing/2014/main" id="{2DA7E829-77D9-5E42-9DA8-2B902443AF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921" y="1257300"/>
            <a:ext cx="4318879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8B435330-4F7C-904D-BF7C-74CA50FDF2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 Regular"/>
                <a:ea typeface="ＭＳ Ｐゴシック" panose="020B0600070205080204" pitchFamily="34" charset="-128"/>
              </a:rPr>
              <a:t>Diseases of Arteries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50A28ECF-0084-4040-B26B-37B961054C5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1295400"/>
            <a:ext cx="3810000" cy="487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Hypertension</a:t>
            </a: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Indicator of development of cerebrovascular, cardiovascular, and kidney disease</a:t>
            </a:r>
          </a:p>
          <a:p>
            <a:pPr lvl="1" eaLnBrk="1" hangingPunct="1"/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Chronic disease</a:t>
            </a:r>
          </a:p>
          <a:p>
            <a:pPr lvl="1" eaLnBrk="1" hangingPunct="1"/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Leading cause of stroke and heart failure</a:t>
            </a:r>
          </a:p>
        </p:txBody>
      </p:sp>
      <p:pic>
        <p:nvPicPr>
          <p:cNvPr id="2" name="Picture 1" descr="Symptoms of Hypertension&#10;-dizziness&#10;-recurring headaches&#10;-nosebleeds&#10;-shortness of breath">
            <a:extLst>
              <a:ext uri="{FF2B5EF4-FFF2-40B4-BE49-F238E27FC236}">
                <a16:creationId xmlns:a16="http://schemas.microsoft.com/office/drawing/2014/main" id="{1DE829F8-494E-A44D-A20D-6C01303BBC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400" y="1447800"/>
            <a:ext cx="48006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D2CFF42D-13A8-0D43-B180-BF304372C8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199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Diseases of Arteries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672EC63B-4C2D-5540-B4F2-9AC90A3BC39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77090" y="3276600"/>
            <a:ext cx="8839201" cy="3352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2800" b="1" dirty="0">
                <a:latin typeface="Calibri Regular"/>
                <a:ea typeface="ＭＳ Ｐゴシック" panose="020B0600070205080204" pitchFamily="34" charset="-128"/>
              </a:rPr>
              <a:t>Hypertension</a:t>
            </a:r>
          </a:p>
          <a:p>
            <a:pPr lvl="1" eaLnBrk="1" hangingPunct="1"/>
            <a:r>
              <a:rPr lang="en-US" altLang="en-US" sz="2000" dirty="0">
                <a:latin typeface="Calibri Regular"/>
                <a:ea typeface="Times New Roman" panose="02020603050405020304" pitchFamily="18" charset="0"/>
              </a:rPr>
              <a:t>Normal blood pressure</a:t>
            </a:r>
          </a:p>
          <a:p>
            <a:pPr lvl="2" eaLnBrk="1" hangingPunct="1"/>
            <a:r>
              <a:rPr lang="en-US" altLang="en-US" sz="1800" dirty="0">
                <a:latin typeface="Calibri Regular"/>
                <a:ea typeface="Times New Roman" panose="02020603050405020304" pitchFamily="18" charset="0"/>
              </a:rPr>
              <a:t>120/80</a:t>
            </a: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Calibri Regular"/>
                <a:ea typeface="Times New Roman" panose="02020603050405020304" pitchFamily="18" charset="0"/>
              </a:rPr>
              <a:t>Top number (systolic)</a:t>
            </a:r>
          </a:p>
          <a:p>
            <a:pPr lvl="2" eaLnBrk="1" hangingPunct="1"/>
            <a:r>
              <a:rPr lang="en-US" altLang="en-US" sz="1800" dirty="0">
                <a:latin typeface="Calibri Regular"/>
                <a:ea typeface="Times New Roman" panose="02020603050405020304" pitchFamily="18" charset="0"/>
              </a:rPr>
              <a:t>Measures highest pressure in artery when ventricles contract</a:t>
            </a: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Calibri Regular"/>
                <a:ea typeface="Times New Roman" panose="02020603050405020304" pitchFamily="18" charset="0"/>
              </a:rPr>
              <a:t>Bottom number (diastolic)</a:t>
            </a:r>
          </a:p>
          <a:p>
            <a:pPr lvl="2" eaLnBrk="1" hangingPunct="1"/>
            <a:r>
              <a:rPr lang="en-US" altLang="en-US" sz="1800" dirty="0">
                <a:latin typeface="Calibri Regular"/>
                <a:ea typeface="Times New Roman" panose="02020603050405020304" pitchFamily="18" charset="0"/>
              </a:rPr>
              <a:t>Measures pressure in artery when ventricles relax</a:t>
            </a: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Calibri Regular"/>
                <a:ea typeface="Times New Roman" panose="02020603050405020304" pitchFamily="18" charset="0"/>
              </a:rPr>
              <a:t>High blood pressure</a:t>
            </a:r>
          </a:p>
          <a:p>
            <a:pPr lvl="2" eaLnBrk="1" hangingPunct="1"/>
            <a:r>
              <a:rPr lang="en-US" altLang="en-US" sz="1800" dirty="0">
                <a:latin typeface="Calibri Regular"/>
                <a:ea typeface="Times New Roman" panose="02020603050405020304" pitchFamily="18" charset="0"/>
              </a:rPr>
              <a:t>Greater than 140/90</a:t>
            </a:r>
          </a:p>
        </p:txBody>
      </p:sp>
      <p:sp>
        <p:nvSpPr>
          <p:cNvPr id="2" name="Rectangle 1" descr="Sphygmomanometer&#13;&#10;-Blood Pressure Cuff&#13;&#10;">
            <a:extLst>
              <a:ext uri="{FF2B5EF4-FFF2-40B4-BE49-F238E27FC236}">
                <a16:creationId xmlns:a16="http://schemas.microsoft.com/office/drawing/2014/main" id="{247E0A9A-9811-DC4D-8B94-FB5EF005B623}"/>
              </a:ext>
            </a:extLst>
          </p:cNvPr>
          <p:cNvSpPr/>
          <p:nvPr/>
        </p:nvSpPr>
        <p:spPr>
          <a:xfrm>
            <a:off x="908716" y="1603801"/>
            <a:ext cx="32464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Roboto"/>
              </a:rPr>
              <a:t>Sphygmomanometer</a:t>
            </a:r>
          </a:p>
          <a:p>
            <a:r>
              <a:rPr lang="en-US" b="1" dirty="0">
                <a:solidFill>
                  <a:srgbClr val="222222"/>
                </a:solidFill>
                <a:latin typeface="Roboto"/>
              </a:rPr>
              <a:t>-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Blood Pressure Cuff</a:t>
            </a:r>
            <a:endParaRPr lang="en-US" dirty="0"/>
          </a:p>
        </p:txBody>
      </p:sp>
      <p:pic>
        <p:nvPicPr>
          <p:cNvPr id="3" name="Picture 2" descr="Sy">
            <a:extLst>
              <a:ext uri="{FF2B5EF4-FFF2-40B4-BE49-F238E27FC236}">
                <a16:creationId xmlns:a16="http://schemas.microsoft.com/office/drawing/2014/main" id="{8FC95F31-490D-864C-AB3B-F330BCA7A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17" y="762000"/>
            <a:ext cx="3543300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2CC49154-C077-284A-913C-C1DE95B65DC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Diseases of Arteries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E2D74CFC-6F40-2C42-9105-0453023C46E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990600"/>
            <a:ext cx="8229600" cy="5638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</a:pPr>
            <a:r>
              <a:rPr lang="en-US" altLang="en-US" sz="3600" b="1" dirty="0">
                <a:latin typeface="Calibri Regular"/>
                <a:ea typeface="ＭＳ Ｐゴシック" panose="020B0600070205080204" pitchFamily="34" charset="-128"/>
              </a:rPr>
              <a:t>Hypertension</a:t>
            </a:r>
          </a:p>
          <a:p>
            <a:pPr lvl="1" eaLnBrk="1" hangingPunct="1"/>
            <a:r>
              <a:rPr lang="en-US" altLang="en-US" sz="2800" dirty="0">
                <a:latin typeface="Calibri Regular"/>
                <a:ea typeface="Times New Roman" panose="02020603050405020304" pitchFamily="18" charset="0"/>
              </a:rPr>
              <a:t>Primary</a:t>
            </a:r>
          </a:p>
          <a:p>
            <a:pPr lvl="2" eaLnBrk="1" hangingPunct="1"/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Idiopathic with gradual onset</a:t>
            </a:r>
          </a:p>
          <a:p>
            <a:pPr lvl="2" eaLnBrk="1" hangingPunct="1"/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Also known as essential hypertension</a:t>
            </a:r>
          </a:p>
          <a:p>
            <a:pPr lvl="1" eaLnBrk="1" hangingPunct="1">
              <a:spcBef>
                <a:spcPct val="0"/>
              </a:spcBef>
            </a:pPr>
            <a:endParaRPr lang="en-US" altLang="en-US" sz="2800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sz="2800" dirty="0">
                <a:latin typeface="Calibri Regular"/>
                <a:ea typeface="Times New Roman" panose="02020603050405020304" pitchFamily="18" charset="0"/>
              </a:rPr>
              <a:t>Risk factors:</a:t>
            </a:r>
          </a:p>
          <a:p>
            <a:pPr lvl="2" eaLnBrk="1" hangingPunct="1"/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Heredity</a:t>
            </a:r>
          </a:p>
          <a:p>
            <a:pPr lvl="2" eaLnBrk="1" hangingPunct="1"/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Diet</a:t>
            </a:r>
          </a:p>
          <a:p>
            <a:pPr lvl="2" eaLnBrk="1" hangingPunct="1"/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Age</a:t>
            </a:r>
          </a:p>
          <a:p>
            <a:pPr lvl="2" eaLnBrk="1" hangingPunct="1"/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Obesity</a:t>
            </a:r>
          </a:p>
          <a:p>
            <a:pPr lvl="2" eaLnBrk="1" hangingPunct="1"/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Smoking</a:t>
            </a:r>
          </a:p>
          <a:p>
            <a:pPr lvl="2" eaLnBrk="1" hangingPunct="1"/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Stress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58014E5E-58F7-E348-8F5A-5D7D9F63946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6200" y="762000"/>
            <a:ext cx="2667000" cy="5257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Hypertension</a:t>
            </a:r>
            <a:endParaRPr lang="en-US" altLang="en-US" sz="2400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Treatment: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Antihypertensive medications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Lifestyle changes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Low-salt diet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Stress-reducing exercise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Smoking cessation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Diuretics</a:t>
            </a:r>
          </a:p>
        </p:txBody>
      </p:sp>
      <p:pic>
        <p:nvPicPr>
          <p:cNvPr id="2" name="Picture 1" descr="Natural ways to lower blood pressure">
            <a:extLst>
              <a:ext uri="{FF2B5EF4-FFF2-40B4-BE49-F238E27FC236}">
                <a16:creationId xmlns:a16="http://schemas.microsoft.com/office/drawing/2014/main" id="{58807FE7-3C8D-174F-847C-E333324228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219200"/>
            <a:ext cx="617408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7D426B32-86DD-AF4C-A9A6-C678CDC08F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676400" y="-21771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Diseases of Arteries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AB74790A-65D7-FA40-8C5F-57D8A49492B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4724400"/>
            <a:ext cx="8229600" cy="2057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</a:pPr>
            <a:r>
              <a:rPr lang="en-US" altLang="en-US" sz="2800" b="1" dirty="0">
                <a:latin typeface="Calibri Regular"/>
                <a:ea typeface="ＭＳ Ｐゴシック" panose="020B0600070205080204" pitchFamily="34" charset="-128"/>
              </a:rPr>
              <a:t>Arteriosclerosis and atherosclerosis</a:t>
            </a:r>
            <a:endParaRPr lang="en-US" altLang="en-US" sz="2000" b="1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000" dirty="0">
                <a:latin typeface="Calibri Regular"/>
                <a:ea typeface="Times New Roman" panose="02020603050405020304" pitchFamily="18" charset="0"/>
              </a:rPr>
              <a:t>Loss of elasticity and thickening of artery wall</a:t>
            </a:r>
          </a:p>
          <a:p>
            <a:pPr lvl="1" eaLnBrk="1" hangingPunct="1"/>
            <a:r>
              <a:rPr lang="en-US" altLang="en-US" sz="2000" dirty="0">
                <a:latin typeface="Calibri Regular"/>
                <a:ea typeface="Times New Roman" panose="02020603050405020304" pitchFamily="18" charset="0"/>
              </a:rPr>
              <a:t>Also known as hardening of arteries</a:t>
            </a:r>
          </a:p>
          <a:p>
            <a:pPr lvl="1" eaLnBrk="1" hangingPunct="1"/>
            <a:r>
              <a:rPr lang="en-US" altLang="en-US" sz="2000" dirty="0">
                <a:latin typeface="Calibri Regular"/>
                <a:ea typeface="Times New Roman" panose="02020603050405020304" pitchFamily="18" charset="0"/>
              </a:rPr>
              <a:t>Plaque</a:t>
            </a:r>
          </a:p>
          <a:p>
            <a:pPr lvl="2" eaLnBrk="1" hangingPunct="1"/>
            <a:r>
              <a:rPr lang="en-US" altLang="en-US" sz="1800" dirty="0">
                <a:latin typeface="Calibri Regular"/>
                <a:ea typeface="Times New Roman" panose="02020603050405020304" pitchFamily="18" charset="0"/>
              </a:rPr>
              <a:t>Deposits of fatty or lipid material in wall of artery</a:t>
            </a:r>
          </a:p>
        </p:txBody>
      </p:sp>
      <p:pic>
        <p:nvPicPr>
          <p:cNvPr id="2" name="Picture 1" descr="Atherosclerosis">
            <a:extLst>
              <a:ext uri="{FF2B5EF4-FFF2-40B4-BE49-F238E27FC236}">
                <a16:creationId xmlns:a16="http://schemas.microsoft.com/office/drawing/2014/main" id="{9953404A-4F26-7E4A-B5B5-B0FC81C4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609600"/>
            <a:ext cx="5791200" cy="39843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6D78EFB9-9927-6A43-945E-88B8BA628D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Diseases of Arteries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CB92460E-7A9C-7043-84B0-CFEDA9C8D44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219200"/>
            <a:ext cx="4419600" cy="541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b="1" dirty="0">
                <a:latin typeface="Calibri Regular"/>
                <a:ea typeface="ＭＳ Ｐゴシック" panose="020B0600070205080204" pitchFamily="34" charset="-128"/>
              </a:rPr>
              <a:t>Atherosclerosis</a:t>
            </a:r>
          </a:p>
          <a:p>
            <a:pPr lvl="1" eaLnBrk="1" hangingPunct="1"/>
            <a:endParaRPr lang="en-US" altLang="en-US" sz="2800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800" dirty="0">
                <a:latin typeface="Calibri Regular"/>
                <a:ea typeface="Times New Roman" panose="02020603050405020304" pitchFamily="18" charset="0"/>
              </a:rPr>
              <a:t>Major areas affected:</a:t>
            </a:r>
          </a:p>
          <a:p>
            <a:pPr lvl="2" eaLnBrk="1" hangingPunct="1"/>
            <a:endParaRPr lang="en-US" altLang="en-US" sz="2400" dirty="0">
              <a:latin typeface="Calibri Regular"/>
              <a:ea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</a:pPr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Coronary arteries</a:t>
            </a:r>
          </a:p>
          <a:p>
            <a:pPr lvl="2" eaLnBrk="1" hangingPunct="1">
              <a:spcBef>
                <a:spcPct val="0"/>
              </a:spcBef>
            </a:pPr>
            <a:endParaRPr lang="en-US" altLang="en-US" sz="2400" dirty="0">
              <a:latin typeface="Calibri Regular"/>
              <a:ea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</a:pPr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Cerebral arteries</a:t>
            </a:r>
          </a:p>
          <a:p>
            <a:pPr lvl="2" eaLnBrk="1" hangingPunct="1">
              <a:spcBef>
                <a:spcPct val="0"/>
              </a:spcBef>
            </a:pPr>
            <a:endParaRPr lang="en-US" altLang="en-US" sz="2400" dirty="0">
              <a:latin typeface="Calibri Regular"/>
              <a:ea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</a:pPr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Aorta</a:t>
            </a:r>
          </a:p>
          <a:p>
            <a:pPr lvl="2" eaLnBrk="1" hangingPunct="1">
              <a:spcBef>
                <a:spcPct val="0"/>
              </a:spcBef>
            </a:pPr>
            <a:endParaRPr lang="en-US" altLang="en-US" sz="2400" dirty="0">
              <a:latin typeface="Calibri Regular"/>
              <a:ea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</a:pPr>
            <a:r>
              <a:rPr lang="en-US" altLang="en-US" sz="2400" dirty="0">
                <a:latin typeface="Calibri Regular"/>
                <a:ea typeface="Times New Roman" panose="02020603050405020304" pitchFamily="18" charset="0"/>
              </a:rPr>
              <a:t>Peripheral arteries</a:t>
            </a:r>
          </a:p>
        </p:txBody>
      </p:sp>
      <p:pic>
        <p:nvPicPr>
          <p:cNvPr id="2" name="Picture 1" descr="Progression of plaque buildup in atherosclerosis leading to blockage of artery">
            <a:extLst>
              <a:ext uri="{FF2B5EF4-FFF2-40B4-BE49-F238E27FC236}">
                <a16:creationId xmlns:a16="http://schemas.microsoft.com/office/drawing/2014/main" id="{241F2E70-6701-2547-8AA6-AD1D57BB3E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9" y="1295400"/>
            <a:ext cx="4358355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A800F-9F87-1B48-AD73-B1E57B8A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b="1" dirty="0"/>
              <a:t>Learning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60C08-0155-B74F-A006-F27344B73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/>
              <a:t>Define the terminology common to the cardiovascular system and the disorders of the system.</a:t>
            </a:r>
          </a:p>
          <a:p>
            <a:endParaRPr lang="en-US" sz="2400" dirty="0"/>
          </a:p>
          <a:p>
            <a:r>
              <a:rPr lang="en-US" sz="2400" dirty="0"/>
              <a:t>Discuss the basic anatomy and physiology of the cardiovascular system.  </a:t>
            </a:r>
          </a:p>
          <a:p>
            <a:endParaRPr lang="en-US" sz="2400" dirty="0"/>
          </a:p>
          <a:p>
            <a:r>
              <a:rPr lang="en-US" sz="2400" dirty="0"/>
              <a:t>Identify the important signs and symptoms associated with common cardiovascular system disorders.</a:t>
            </a:r>
          </a:p>
          <a:p>
            <a:endParaRPr lang="en-US" sz="2400" dirty="0"/>
          </a:p>
          <a:p>
            <a:r>
              <a:rPr lang="en-US" sz="2400" dirty="0"/>
              <a:t>Describe the common diagnostics used to determine type or cause of cardiovascular system disorders.</a:t>
            </a:r>
          </a:p>
          <a:p>
            <a:endParaRPr lang="en-US" sz="2400" dirty="0"/>
          </a:p>
          <a:p>
            <a:r>
              <a:rPr lang="en-US" sz="2400" dirty="0"/>
              <a:t>Identify the common disorders of the cardiovascular system.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7581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5B7D69-235E-1544-804B-D3A343E3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b="1" dirty="0"/>
              <a:t>Atherosclerosis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DA6F7BED-4568-AC4C-8D3F-BBE29CFF22A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1066800"/>
            <a:ext cx="3101975" cy="5562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Risk factors: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Controllable factors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Diet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Sedentary lifestyle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Cigarette smoking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Stress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Hypertension</a:t>
            </a:r>
            <a:endParaRPr lang="en-US" altLang="en-US" sz="1600" dirty="0">
              <a:latin typeface="Calibri Regular"/>
              <a:ea typeface="Times New Roman" panose="02020603050405020304" pitchFamily="18" charset="0"/>
            </a:endParaRP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Noncontrollable factors</a:t>
            </a:r>
            <a:endParaRPr lang="en-US" altLang="en-US" sz="1400" dirty="0">
              <a:latin typeface="Calibri Regular"/>
              <a:ea typeface="Times New Roman" panose="02020603050405020304" pitchFamily="18" charset="0"/>
            </a:endParaRP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Heredity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Age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Sex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Diabetes</a:t>
            </a:r>
          </a:p>
        </p:txBody>
      </p:sp>
      <p:pic>
        <p:nvPicPr>
          <p:cNvPr id="2" name="Picture 1" descr="Lifestyle changes to reduce cholesterol&#10;&#10;diet, exercise, weight loss, quitting smoking">
            <a:extLst>
              <a:ext uri="{FF2B5EF4-FFF2-40B4-BE49-F238E27FC236}">
                <a16:creationId xmlns:a16="http://schemas.microsoft.com/office/drawing/2014/main" id="{46547D41-D29B-6442-8D6E-98218EC23E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1485900"/>
            <a:ext cx="58293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08935D22-2614-0446-9ED4-93E7907089C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0782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Diseases of Arteries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A6162DA3-CC2C-D547-BE1D-E93A8B7BA83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81000" y="685800"/>
            <a:ext cx="3810000" cy="6019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Aneurysm</a:t>
            </a:r>
            <a:endParaRPr lang="en-US" altLang="en-US" b="1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Weakening in wall of artery leading to bulge or rupture</a:t>
            </a:r>
          </a:p>
          <a:p>
            <a:pPr lvl="1" eaLnBrk="1" hangingPunct="1">
              <a:spcBef>
                <a:spcPct val="0"/>
              </a:spcBef>
            </a:pP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Usually asymptomatic and discovered accidentally</a:t>
            </a:r>
          </a:p>
          <a:p>
            <a:pPr lvl="1" eaLnBrk="1" hangingPunct="1">
              <a:spcBef>
                <a:spcPct val="0"/>
              </a:spcBef>
            </a:pP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Aorta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Most common location</a:t>
            </a:r>
          </a:p>
          <a:p>
            <a:pPr lvl="1" eaLnBrk="1" hangingPunct="1">
              <a:spcBef>
                <a:spcPct val="0"/>
              </a:spcBef>
            </a:pP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Treatment: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Repairing aneurysm before rupture through resection and grafting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C4B7823-E68B-A447-A659-C9E8D98D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235" y="973130"/>
            <a:ext cx="3124200" cy="544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0610DE-2270-314D-B9C1-56264A6E4F9B}"/>
              </a:ext>
            </a:extLst>
          </p:cNvPr>
          <p:cNvSpPr/>
          <p:nvPr/>
        </p:nvSpPr>
        <p:spPr>
          <a:xfrm>
            <a:off x="5439346" y="6396335"/>
            <a:ext cx="2740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Calibri Regular"/>
              </a:rPr>
              <a:t>Types of Aneurysms</a:t>
            </a:r>
            <a:endParaRPr lang="en-US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8" name="Rectangle 4">
            <a:extLst>
              <a:ext uri="{FF2B5EF4-FFF2-40B4-BE49-F238E27FC236}">
                <a16:creationId xmlns:a16="http://schemas.microsoft.com/office/drawing/2014/main" id="{A2709262-0063-264F-8A32-2EF522DFA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r>
              <a:rPr lang="en-US" altLang="en-US" sz="5400" b="1" dirty="0"/>
              <a:t>Aneurysms </a:t>
            </a:r>
          </a:p>
        </p:txBody>
      </p:sp>
      <p:sp>
        <p:nvSpPr>
          <p:cNvPr id="1234950" name="Rectangle 6">
            <a:extLst>
              <a:ext uri="{FF2B5EF4-FFF2-40B4-BE49-F238E27FC236}">
                <a16:creationId xmlns:a16="http://schemas.microsoft.com/office/drawing/2014/main" id="{595A991B-27B3-4C41-B126-ACAB1A74D98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600200"/>
            <a:ext cx="4191000" cy="4343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en-US" sz="2400" dirty="0"/>
              <a:t>Ballooning of artery wall</a:t>
            </a:r>
          </a:p>
          <a:p>
            <a:endParaRPr lang="en-US" altLang="en-US" sz="2400" dirty="0"/>
          </a:p>
          <a:p>
            <a:r>
              <a:rPr lang="en-US" altLang="en-US" sz="2400" dirty="0"/>
              <a:t>Can reduce blood flow</a:t>
            </a:r>
          </a:p>
          <a:p>
            <a:endParaRPr lang="en-US" altLang="en-US" sz="2400" dirty="0"/>
          </a:p>
          <a:p>
            <a:r>
              <a:rPr lang="en-US" altLang="en-US" sz="2400" dirty="0"/>
              <a:t>Rupture:  cause internal bleeding</a:t>
            </a:r>
          </a:p>
          <a:p>
            <a:endParaRPr lang="en-US" altLang="en-US" sz="2400" dirty="0"/>
          </a:p>
          <a:p>
            <a:r>
              <a:rPr lang="en-US" altLang="en-US" sz="2400" dirty="0"/>
              <a:t>Some have family history</a:t>
            </a:r>
          </a:p>
          <a:p>
            <a:endParaRPr lang="en-US" altLang="en-US" sz="2400" dirty="0"/>
          </a:p>
          <a:p>
            <a:r>
              <a:rPr lang="en-US" altLang="en-US" sz="2400" dirty="0"/>
              <a:t>Can take years to develop</a:t>
            </a:r>
          </a:p>
        </p:txBody>
      </p:sp>
      <p:pic>
        <p:nvPicPr>
          <p:cNvPr id="1234951" name="Picture 7">
            <a:extLst>
              <a:ext uri="{FF2B5EF4-FFF2-40B4-BE49-F238E27FC236}">
                <a16:creationId xmlns:a16="http://schemas.microsoft.com/office/drawing/2014/main" id="{299A0CF7-3C69-B446-B759-2720FF4D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8" y="1524000"/>
            <a:ext cx="4348162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531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 Ritter died of a aortic dissection">
            <a:extLst>
              <a:ext uri="{FF2B5EF4-FFF2-40B4-BE49-F238E27FC236}">
                <a16:creationId xmlns:a16="http://schemas.microsoft.com/office/drawing/2014/main" id="{24139B64-9EFB-364C-B70C-29F144546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47296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BB07D4-D9AC-7246-819A-07C8E891D59A}"/>
              </a:ext>
            </a:extLst>
          </p:cNvPr>
          <p:cNvSpPr/>
          <p:nvPr/>
        </p:nvSpPr>
        <p:spPr>
          <a:xfrm>
            <a:off x="190500" y="30480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Actor from 8 Simple Rules for Dating My Teenage Daughter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74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AA67D-E5F6-E84F-A660-633759C728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43" y="609600"/>
            <a:ext cx="4399657" cy="5943600"/>
          </a:xfrm>
          <a:prstGeom prst="rect">
            <a:avLst/>
          </a:prstGeom>
        </p:spPr>
      </p:pic>
      <p:pic>
        <p:nvPicPr>
          <p:cNvPr id="3" name="Picture 2" descr="Marfan Syndrome is a genetic disease that can increase risk of aneurism">
            <a:extLst>
              <a:ext uri="{FF2B5EF4-FFF2-40B4-BE49-F238E27FC236}">
                <a16:creationId xmlns:a16="http://schemas.microsoft.com/office/drawing/2014/main" id="{91131A6E-7B9A-254A-8CCC-02F6FD36B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667000"/>
            <a:ext cx="4229100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A5FD56-8FAB-2246-AC64-BF5E4F8E19A5}"/>
              </a:ext>
            </a:extLst>
          </p:cNvPr>
          <p:cNvSpPr txBox="1"/>
          <p:nvPr/>
        </p:nvSpPr>
        <p:spPr>
          <a:xfrm>
            <a:off x="762000" y="21771"/>
            <a:ext cx="7156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Marfan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Syndrome Can Lead to Aneurysm</a:t>
            </a:r>
          </a:p>
        </p:txBody>
      </p:sp>
    </p:spTree>
    <p:extLst>
      <p:ext uri="{BB962C8B-B14F-4D97-AF65-F5344CB8AC3E}">
        <p14:creationId xmlns:p14="http://schemas.microsoft.com/office/powerpoint/2010/main" val="1307949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E458C4DD-D6EF-ED49-9196-1493B7CACC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Diseases of Arteries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6EFAF860-8A21-B047-B13E-43A8B653644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066800"/>
            <a:ext cx="8229600" cy="52300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 Regular"/>
                <a:ea typeface="ＭＳ Ｐゴシック" panose="020B0600070205080204" pitchFamily="34" charset="-128"/>
              </a:rPr>
              <a:t>Coronary artery disease</a:t>
            </a: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Narrowing of arteries that supply blood to myocardium</a:t>
            </a:r>
          </a:p>
          <a:p>
            <a:pPr lvl="1" eaLnBrk="1" hangingPunct="1"/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Single leading cause of death in United States</a:t>
            </a:r>
          </a:p>
          <a:p>
            <a:pPr lvl="1" eaLnBrk="1" hangingPunct="1"/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Commonly due to atherosclerosis</a:t>
            </a:r>
          </a:p>
          <a:p>
            <a:pPr lvl="1" eaLnBrk="1" hangingPunct="1"/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Progressive narrowing of vessels may lead to ischemia of heart muscle and symptoms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Lack of blood and oxygen</a:t>
            </a:r>
          </a:p>
          <a:p>
            <a:pPr lvl="1" eaLnBrk="1" hangingPunct="1"/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Scar tissue replaces muscle</a:t>
            </a:r>
          </a:p>
          <a:p>
            <a:pPr lvl="1" eaLnBrk="1" hangingPunct="1"/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A3FA159A-90CB-CA48-95BC-94BD026E7EB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09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Diseases of Arteries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A878A6CA-BDCE-ED4D-B92E-256A3D6B1C7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66700" y="762000"/>
            <a:ext cx="8610600" cy="5867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 Regular"/>
                <a:ea typeface="ＭＳ Ｐゴシック" panose="020B0600070205080204" pitchFamily="34" charset="-128"/>
              </a:rPr>
              <a:t>Coronary artery disease can lead to </a:t>
            </a:r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Myocardial infarction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Death of heart muscle</a:t>
            </a:r>
          </a:p>
          <a:p>
            <a:pPr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Treatment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Diagnosis by history, electrocardiogram (ECG), and angiograms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Aimed at increasing blood flow or decreasing oxygen needs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Angina treated with vasodilators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Angioplasty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Coronary artery bypass graft (CABG)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Reduction of atherosclerotic risk factors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Diet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Exercise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Smoking</a:t>
            </a:r>
          </a:p>
          <a:p>
            <a:pPr lvl="2" eaLnBrk="1" hangingPunct="1"/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42044FED-AE8E-4E46-8AD7-DB8ECF8230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91836" y="69273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Diseases of the Heart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42E3B91A-B2B6-C246-BFCA-DC8F5024D9C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91836" y="935182"/>
            <a:ext cx="8229600" cy="538941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 Regular"/>
                <a:ea typeface="ＭＳ Ｐゴシック" panose="020B0600070205080204" pitchFamily="34" charset="-128"/>
              </a:rPr>
              <a:t>Myocardial infarction</a:t>
            </a: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Heart attack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Occurs when heart does not get enough oxygen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Severe chest pain with diaphoresis and nausea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Referred pain to neck, arm, and jaw with discomfort similar to bad or unrelieved indigestion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Treatment: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Give immediate attention to prevent shock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Relieve respiratory distress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Decrease workload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If cardiac arrest, cardiopulmonary resuscitation (CPR) must be performed</a:t>
            </a:r>
          </a:p>
          <a:p>
            <a:pPr lvl="2" eaLnBrk="1" hangingPunct="1"/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5724E5B8-0343-A544-9456-7F22957E5B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Diseases of the Heart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F6ED118E-D780-344B-A091-3AABAE62896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33400" y="1101725"/>
            <a:ext cx="8229600" cy="36226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 Regular"/>
                <a:ea typeface="ＭＳ Ｐゴシック" panose="020B0600070205080204" pitchFamily="34" charset="-128"/>
              </a:rPr>
              <a:t>Myocardial infarction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Long-Term Treatment: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Oxygen and pain medication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Medications to treat arrhythmias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Clot-busting medications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Education on prevention by lifestyle changes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Smoking cessation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Diet</a:t>
            </a:r>
          </a:p>
          <a:p>
            <a:pPr lvl="3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Exercise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116" name="Rectangle 4">
            <a:extLst>
              <a:ext uri="{FF2B5EF4-FFF2-40B4-BE49-F238E27FC236}">
                <a16:creationId xmlns:a16="http://schemas.microsoft.com/office/drawing/2014/main" id="{EF17B6DE-A305-CC43-948C-01A5A0BA08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371600"/>
          </a:xfrm>
        </p:spPr>
        <p:txBody>
          <a:bodyPr/>
          <a:lstStyle/>
          <a:p>
            <a:r>
              <a:rPr lang="en-US" altLang="en-US" sz="4000" b="1" dirty="0"/>
              <a:t>Arteries and Capillaries of the Heart</a:t>
            </a:r>
          </a:p>
        </p:txBody>
      </p:sp>
      <p:pic>
        <p:nvPicPr>
          <p:cNvPr id="1242117" name="Picture 5">
            <a:extLst>
              <a:ext uri="{FF2B5EF4-FFF2-40B4-BE49-F238E27FC236}">
                <a16:creationId xmlns:a16="http://schemas.microsoft.com/office/drawing/2014/main" id="{F42E3E8A-28E0-B349-8E19-ECB2CF8BA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1371600"/>
            <a:ext cx="57150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290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73284718-0A05-1A43-97CD-DC714E9EB6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Anatomy and Physiology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942FB939-E3F8-A045-8D65-0E49C145286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1066800"/>
            <a:ext cx="4114800" cy="5638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Cardiovascular system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Heart, arteries, and veins with blood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Heart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Size of man</a:t>
            </a:r>
            <a:r>
              <a:rPr lang="ja-JP" altLang="en-US">
                <a:ea typeface="Times New Roman" panose="02020603050405020304" pitchFamily="18" charset="0"/>
              </a:rPr>
              <a:t>’</a:t>
            </a:r>
            <a:r>
              <a:rPr lang="en-US" altLang="ja-JP" dirty="0">
                <a:ea typeface="Times New Roman" panose="02020603050405020304" pitchFamily="18" charset="0"/>
              </a:rPr>
              <a:t>s fist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Located slightly left of the middle of the chest</a:t>
            </a:r>
          </a:p>
          <a:p>
            <a:pPr lvl="1" eaLnBrk="1" hangingPunct="1"/>
            <a:r>
              <a:rPr lang="en-US" altLang="en-US" dirty="0">
                <a:ea typeface="Times New Roman" panose="02020603050405020304" pitchFamily="18" charset="0"/>
              </a:rPr>
              <a:t>Composed of cardiac muscle, 4 chambers, 4 valves</a:t>
            </a:r>
          </a:p>
          <a:p>
            <a:pPr lvl="1" eaLnBrk="1" hangingPunct="1">
              <a:buFontTx/>
              <a:buNone/>
            </a:pPr>
            <a:endParaRPr lang="en-US" altLang="en-US" dirty="0">
              <a:ea typeface="Times New Roman" panose="02020603050405020304" pitchFamily="18" charset="0"/>
            </a:endParaRPr>
          </a:p>
        </p:txBody>
      </p:sp>
      <p:pic>
        <p:nvPicPr>
          <p:cNvPr id="4" name="Picture 1" descr="Anatomy of the Heart">
            <a:extLst>
              <a:ext uri="{FF2B5EF4-FFF2-40B4-BE49-F238E27FC236}">
                <a16:creationId xmlns:a16="http://schemas.microsoft.com/office/drawing/2014/main" id="{9A9A6120-ED97-7741-9F80-35C4313E18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683327"/>
            <a:ext cx="4743078" cy="418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AEB3C2FC-A86E-244D-A9A3-20A505AE6E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04800"/>
            <a:ext cx="89916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Calibri Regular"/>
                <a:ea typeface="ＭＳ Ｐゴシック" panose="020B0600070205080204" pitchFamily="34" charset="-128"/>
              </a:rPr>
              <a:t>Coronary Artery Bypass Grafting: CABG</a:t>
            </a:r>
          </a:p>
        </p:txBody>
      </p:sp>
      <p:pic>
        <p:nvPicPr>
          <p:cNvPr id="57346" name="Content Placeholder 4">
            <a:extLst>
              <a:ext uri="{FF2B5EF4-FFF2-40B4-BE49-F238E27FC236}">
                <a16:creationId xmlns:a16="http://schemas.microsoft.com/office/drawing/2014/main" id="{35324A38-D60B-7543-9360-C302EFC523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8400" y="1371600"/>
            <a:ext cx="5071259" cy="486987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1AA023-0F22-0C41-B42C-C4967479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8305800" cy="5922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B3AB5C-79D1-AA43-A2DD-E3987A41CF48}"/>
              </a:ext>
            </a:extLst>
          </p:cNvPr>
          <p:cNvSpPr txBox="1"/>
          <p:nvPr/>
        </p:nvSpPr>
        <p:spPr>
          <a:xfrm>
            <a:off x="152400" y="6477000"/>
            <a:ext cx="3557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Source:  NIH (Heart, Lung, and Blood Institute)</a:t>
            </a:r>
          </a:p>
        </p:txBody>
      </p:sp>
    </p:spTree>
    <p:extLst>
      <p:ext uri="{BB962C8B-B14F-4D97-AF65-F5344CB8AC3E}">
        <p14:creationId xmlns:p14="http://schemas.microsoft.com/office/powerpoint/2010/main" val="189646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BG versus stint for prevention of myocardial infarcation">
            <a:extLst>
              <a:ext uri="{FF2B5EF4-FFF2-40B4-BE49-F238E27FC236}">
                <a16:creationId xmlns:a16="http://schemas.microsoft.com/office/drawing/2014/main" id="{C82D3A43-42DD-B047-8E8D-EDE0B4835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533400"/>
            <a:ext cx="79326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03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82EBAF29-AF3D-574C-A512-5AE2059963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Diseases of the Heart</a:t>
            </a: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D9B78A66-8DB3-FB42-A216-D728C473A45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094509"/>
            <a:ext cx="8382000" cy="52300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 Regular"/>
                <a:ea typeface="ＭＳ Ｐゴシック" panose="020B0600070205080204" pitchFamily="34" charset="-128"/>
              </a:rPr>
              <a:t>Congestive heart failure (CHF)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Heart fails to pump adequate blood supply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Develops slowly and increases workload of heart</a:t>
            </a:r>
          </a:p>
          <a:p>
            <a:pPr lvl="1" eaLnBrk="1" hangingPunct="1"/>
            <a:r>
              <a:rPr lang="en-US" altLang="en-US" b="1" dirty="0">
                <a:latin typeface="Calibri Regular"/>
                <a:ea typeface="Times New Roman" panose="02020603050405020304" pitchFamily="18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Gradual increase in dyspnea (difficulty breathing)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Tachycardia (</a:t>
            </a:r>
            <a:r>
              <a:rPr lang="en-US" dirty="0"/>
              <a:t>rapid heart rate)</a:t>
            </a: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Tachypnea (rapid breathing)</a:t>
            </a:r>
          </a:p>
          <a:p>
            <a:pPr lvl="1" eaLnBrk="1" hangingPunct="1"/>
            <a:r>
              <a:rPr lang="en-US" altLang="en-US" b="1" dirty="0">
                <a:latin typeface="Calibri Regular"/>
                <a:ea typeface="Times New Roman" panose="02020603050405020304" pitchFamily="18" charset="0"/>
              </a:rPr>
              <a:t>Treatment: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Decrease workload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Diuretics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Salt and fluid restrictions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Medications to strengthen and slow heart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0764C547-CF2A-6845-A777-37A8792B8D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8788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 Regular"/>
                <a:ea typeface="ＭＳ Ｐゴシック" panose="020B0600070205080204" pitchFamily="34" charset="-128"/>
              </a:rPr>
              <a:t>Diseases of the Heart</a:t>
            </a:r>
          </a:p>
        </p:txBody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5050A9AE-0233-F64A-A44B-BC7E4B13F40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8788" y="1066800"/>
            <a:ext cx="8229600" cy="457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 Regular"/>
                <a:ea typeface="ＭＳ Ｐゴシック" panose="020B0600070205080204" pitchFamily="34" charset="-128"/>
              </a:rPr>
              <a:t>Arrhythmias</a:t>
            </a:r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Abnormal heart rhythm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Sinus rhythm is normal heart rhythm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60 to 100 beats per minute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Flutter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Unusually fast heart rate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Fibrillation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Wild and uncoordinated</a:t>
            </a:r>
          </a:p>
          <a:p>
            <a:pPr lvl="1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Heart block</a:t>
            </a:r>
          </a:p>
          <a:p>
            <a:pPr lvl="2" eaLnBrk="1" hangingPunct="1"/>
            <a:r>
              <a:rPr lang="en-US" altLang="en-US" dirty="0">
                <a:latin typeface="Calibri Regular"/>
                <a:ea typeface="Times New Roman" panose="02020603050405020304" pitchFamily="18" charset="0"/>
              </a:rPr>
              <a:t>Interruption in conduction system</a:t>
            </a:r>
          </a:p>
          <a:p>
            <a:pPr lvl="1" eaLnBrk="1" hangingPunct="1"/>
            <a:endParaRPr lang="en-US" altLang="en-US" dirty="0">
              <a:latin typeface="Calibri Regular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461E-FA3C-3F4B-846C-17BE31C4F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4CDB0-2D47-384E-8143-4671075B98BC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Heart disease is the leading cause of death in the United States</a:t>
            </a:r>
          </a:p>
          <a:p>
            <a:r>
              <a:rPr lang="en-US" dirty="0"/>
              <a:t>Administration of drugs has helped reduce:</a:t>
            </a:r>
          </a:p>
          <a:p>
            <a:pPr lvl="1"/>
            <a:r>
              <a:rPr lang="en-US" dirty="0"/>
              <a:t>Blood pressure lowering</a:t>
            </a:r>
          </a:p>
          <a:p>
            <a:pPr lvl="1"/>
            <a:r>
              <a:rPr lang="en-US" dirty="0"/>
              <a:t>Cholesterol lowering</a:t>
            </a:r>
          </a:p>
          <a:p>
            <a:pPr lvl="1"/>
            <a:r>
              <a:rPr lang="en-US" dirty="0"/>
              <a:t>Better lifestyle choices</a:t>
            </a:r>
          </a:p>
          <a:p>
            <a:pPr lvl="1"/>
            <a:r>
              <a:rPr lang="en-US" dirty="0"/>
              <a:t>Better diagnostic test </a:t>
            </a:r>
          </a:p>
          <a:p>
            <a:pPr lvl="1"/>
            <a:r>
              <a:rPr lang="en-US" dirty="0"/>
              <a:t>Less severe surgical intervention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295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EB2EE3F8-02BF-3F4B-B8AC-A022523EED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2743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Heart</a:t>
            </a:r>
          </a:p>
        </p:txBody>
      </p:sp>
      <p:pic>
        <p:nvPicPr>
          <p:cNvPr id="8194" name="Picture 1" descr="Anatomy of the heart">
            <a:extLst>
              <a:ext uri="{FF2B5EF4-FFF2-40B4-BE49-F238E27FC236}">
                <a16:creationId xmlns:a16="http://schemas.microsoft.com/office/drawing/2014/main" id="{2BEFBEE3-A422-4F4A-8769-A7A19041D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9591" y="838200"/>
            <a:ext cx="6684818" cy="589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65" name="Picture 5" descr="Major types of blood vessels;&#10;&#10;Arteries&#10;Arterioles&#10;Veins&#10;Venules&#10;Capillary">
            <a:extLst>
              <a:ext uri="{FF2B5EF4-FFF2-40B4-BE49-F238E27FC236}">
                <a16:creationId xmlns:a16="http://schemas.microsoft.com/office/drawing/2014/main" id="{501EFCC5-85DB-B245-8A71-4BD760354A6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990600"/>
            <a:ext cx="6591300" cy="568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869A82-3DC9-354D-B439-E9DD9EF1665F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28600"/>
            <a:ext cx="82296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8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4000" b="1"/>
              <a:t>Arteries:  Structure and Function</a:t>
            </a:r>
            <a:endParaRPr lang="en-US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69585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>
            <a:extLst>
              <a:ext uri="{FF2B5EF4-FFF2-40B4-BE49-F238E27FC236}">
                <a16:creationId xmlns:a16="http://schemas.microsoft.com/office/drawing/2014/main" id="{1BA9FA35-68EE-AF49-9C28-C28EB3965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en-US" altLang="en-US" sz="4000" b="1" dirty="0"/>
              <a:t>Arteries:  Structure and Function</a:t>
            </a:r>
          </a:p>
        </p:txBody>
      </p:sp>
      <p:sp>
        <p:nvSpPr>
          <p:cNvPr id="1220611" name="Rectangle 3">
            <a:extLst>
              <a:ext uri="{FF2B5EF4-FFF2-40B4-BE49-F238E27FC236}">
                <a16:creationId xmlns:a16="http://schemas.microsoft.com/office/drawing/2014/main" id="{59D9EFCF-7FE7-0747-903A-9E5DC3F4D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114800" cy="48768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/>
              <a:t>Endothelium:   </a:t>
            </a:r>
            <a:r>
              <a:rPr lang="en-US" altLang="en-US" sz="2800" dirty="0"/>
              <a:t>promotes smooth blood flow</a:t>
            </a:r>
          </a:p>
          <a:p>
            <a:pPr>
              <a:lnSpc>
                <a:spcPct val="90000"/>
              </a:lnSpc>
            </a:pPr>
            <a:endParaRPr lang="en-US" altLang="en-US" sz="2800" b="1" dirty="0"/>
          </a:p>
          <a:p>
            <a:pPr>
              <a:lnSpc>
                <a:spcPct val="90000"/>
              </a:lnSpc>
            </a:pPr>
            <a:r>
              <a:rPr lang="en-US" altLang="en-US" sz="2800" b="1" dirty="0"/>
              <a:t>Smooth muscles:  </a:t>
            </a:r>
            <a:r>
              <a:rPr lang="en-US" altLang="en-US" sz="2800" dirty="0"/>
              <a:t>can vasoconstrict (contract) and vasodilate (relax)</a:t>
            </a:r>
          </a:p>
          <a:p>
            <a:pPr>
              <a:lnSpc>
                <a:spcPct val="90000"/>
              </a:lnSpc>
            </a:pPr>
            <a:endParaRPr lang="en-US" altLang="en-US" sz="2800" b="1" dirty="0"/>
          </a:p>
          <a:p>
            <a:pPr>
              <a:lnSpc>
                <a:spcPct val="90000"/>
              </a:lnSpc>
            </a:pPr>
            <a:r>
              <a:rPr lang="en-US" altLang="en-US" sz="2800" b="1" dirty="0"/>
              <a:t>Outer layer:  </a:t>
            </a:r>
            <a:r>
              <a:rPr lang="en-US" altLang="en-US" sz="2800" dirty="0"/>
              <a:t>Protects from injury</a:t>
            </a:r>
          </a:p>
        </p:txBody>
      </p:sp>
      <p:pic>
        <p:nvPicPr>
          <p:cNvPr id="1220612" name="Picture 4" descr="Close up of anatomy of a blood vessel">
            <a:extLst>
              <a:ext uri="{FF2B5EF4-FFF2-40B4-BE49-F238E27FC236}">
                <a16:creationId xmlns:a16="http://schemas.microsoft.com/office/drawing/2014/main" id="{4CA07132-A473-0A44-846C-71E0BEF118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975" y="1219200"/>
            <a:ext cx="408463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723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>
            <a:extLst>
              <a:ext uri="{FF2B5EF4-FFF2-40B4-BE49-F238E27FC236}">
                <a16:creationId xmlns:a16="http://schemas.microsoft.com/office/drawing/2014/main" id="{67CD147C-0688-5841-95FB-009FC25680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05400" y="304800"/>
            <a:ext cx="3352800" cy="1524000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4000" b="1" dirty="0"/>
              <a:t>Where does the blood go?</a:t>
            </a:r>
          </a:p>
        </p:txBody>
      </p:sp>
      <p:pic>
        <p:nvPicPr>
          <p:cNvPr id="1221636" name="Picture 4" descr="Cardiovascular circuits:&#10;&#10;Systemic and Pulmonary">
            <a:extLst>
              <a:ext uri="{FF2B5EF4-FFF2-40B4-BE49-F238E27FC236}">
                <a16:creationId xmlns:a16="http://schemas.microsoft.com/office/drawing/2014/main" id="{A4A8188A-EFB8-9948-BB39-83F9020A726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93223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1641" name="Rectangle 9">
            <a:extLst>
              <a:ext uri="{FF2B5EF4-FFF2-40B4-BE49-F238E27FC236}">
                <a16:creationId xmlns:a16="http://schemas.microsoft.com/office/drawing/2014/main" id="{F7A2D827-3E0C-A646-B4DA-EE3EBF6CB93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2438400"/>
            <a:ext cx="4038600" cy="2667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en-US" sz="2800" b="1" dirty="0"/>
              <a:t>Cardiovascular system</a:t>
            </a:r>
          </a:p>
          <a:p>
            <a:pPr lvl="1"/>
            <a:r>
              <a:rPr lang="en-US" altLang="en-US" sz="2400" b="1" dirty="0"/>
              <a:t>Pulmonary circuit</a:t>
            </a:r>
          </a:p>
          <a:p>
            <a:pPr lvl="2"/>
            <a:r>
              <a:rPr lang="en-US" altLang="en-US" sz="2000" dirty="0"/>
              <a:t>To the lungs</a:t>
            </a:r>
          </a:p>
          <a:p>
            <a:pPr lvl="1"/>
            <a:endParaRPr lang="en-US" altLang="en-US" sz="2400" dirty="0"/>
          </a:p>
          <a:p>
            <a:pPr lvl="1"/>
            <a:r>
              <a:rPr lang="en-US" altLang="en-US" sz="2400" b="1" dirty="0"/>
              <a:t>Systemic circuit</a:t>
            </a:r>
          </a:p>
          <a:p>
            <a:pPr lvl="2"/>
            <a:r>
              <a:rPr lang="en-US" altLang="en-US" sz="2000" dirty="0"/>
              <a:t>To the body</a:t>
            </a:r>
          </a:p>
        </p:txBody>
      </p:sp>
    </p:spTree>
    <p:extLst>
      <p:ext uri="{BB962C8B-B14F-4D97-AF65-F5344CB8AC3E}">
        <p14:creationId xmlns:p14="http://schemas.microsoft.com/office/powerpoint/2010/main" val="891596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ken heart">
            <a:extLst>
              <a:ext uri="{FF2B5EF4-FFF2-40B4-BE49-F238E27FC236}">
                <a16:creationId xmlns:a16="http://schemas.microsoft.com/office/drawing/2014/main" id="{B8D77724-08F2-2A4C-819C-EF0CE2229E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41" y="0"/>
            <a:ext cx="8128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6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97E08183-5EF6-0546-B408-3331FD2C36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+mn-lt"/>
                <a:ea typeface="ＭＳ Ｐゴシック" panose="020B0600070205080204" pitchFamily="34" charset="-128"/>
              </a:rPr>
              <a:t>Cardiac Disease: Common Signs and Symptoms</a:t>
            </a:r>
            <a:endParaRPr lang="en-US" altLang="en-US" sz="3600" b="1" dirty="0">
              <a:solidFill>
                <a:srgbClr val="FF0000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1C01D0A6-77E7-AE4D-ABF3-0956603A1C0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1346200"/>
            <a:ext cx="4724400" cy="5105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Chest pain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3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Shortness of breath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3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Tachycardia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3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Cardiac palp</a:t>
            </a:r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</a:t>
            </a:r>
            <a:r>
              <a:rPr lang="en-US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2CDC1-E5A0-F444-8E32-FE9BEF290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371600"/>
            <a:ext cx="2984500" cy="5080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296"/>
  <p:tag name="AS_OS" val="Microsoft Windows NT 6.1.7601 Service Pack 1"/>
  <p:tag name="AS_RELEASE_DATE" val="2011.05.11"/>
  <p:tag name="AS_VERSION" val="5.2.0.0"/>
  <p:tag name="AS_TITLE" val="Aspose.Slides for .NET 3.5 Client Profile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3855</TotalTime>
  <Words>876</Words>
  <Application>Microsoft Macintosh PowerPoint</Application>
  <PresentationFormat>On-screen Show (4:3)</PresentationFormat>
  <Paragraphs>276</Paragraphs>
  <Slides>35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Regular</vt:lpstr>
      <vt:lpstr>Roboto</vt:lpstr>
      <vt:lpstr>Times New Roman</vt:lpstr>
      <vt:lpstr>Blank Presentation</vt:lpstr>
      <vt:lpstr>1_Blank Presentation</vt:lpstr>
      <vt:lpstr>PowerPoint Presentation</vt:lpstr>
      <vt:lpstr>Learning Objectives </vt:lpstr>
      <vt:lpstr>Anatomy and Physiology</vt:lpstr>
      <vt:lpstr>The Heart</vt:lpstr>
      <vt:lpstr>PowerPoint Presentation</vt:lpstr>
      <vt:lpstr>Arteries:  Structure and Function</vt:lpstr>
      <vt:lpstr>Where does the blood go?</vt:lpstr>
      <vt:lpstr>PowerPoint Presentation</vt:lpstr>
      <vt:lpstr>Cardiac Disease: Common Signs and Symptoms</vt:lpstr>
      <vt:lpstr>Diagnostic Tests</vt:lpstr>
      <vt:lpstr>Diagnostic Tests</vt:lpstr>
      <vt:lpstr>Diagnostic Tests</vt:lpstr>
      <vt:lpstr>Diseases of the Cardiovascular System</vt:lpstr>
      <vt:lpstr>Diseases of Arteries</vt:lpstr>
      <vt:lpstr>Diseases of Arteries</vt:lpstr>
      <vt:lpstr>Diseases of Arteries</vt:lpstr>
      <vt:lpstr>PowerPoint Presentation</vt:lpstr>
      <vt:lpstr>Diseases of Arteries</vt:lpstr>
      <vt:lpstr>Diseases of Arteries</vt:lpstr>
      <vt:lpstr>Atherosclerosis</vt:lpstr>
      <vt:lpstr>Diseases of Arteries</vt:lpstr>
      <vt:lpstr>Aneurysms </vt:lpstr>
      <vt:lpstr>PowerPoint Presentation</vt:lpstr>
      <vt:lpstr>PowerPoint Presentation</vt:lpstr>
      <vt:lpstr>Diseases of Arteries</vt:lpstr>
      <vt:lpstr>Diseases of Arteries</vt:lpstr>
      <vt:lpstr>Diseases of the Heart</vt:lpstr>
      <vt:lpstr>Diseases of the Heart</vt:lpstr>
      <vt:lpstr>Arteries and Capillaries of the Heart</vt:lpstr>
      <vt:lpstr>Coronary Artery Bypass Grafting: CABG</vt:lpstr>
      <vt:lpstr>PowerPoint Presentation</vt:lpstr>
      <vt:lpstr>PowerPoint Presentation</vt:lpstr>
      <vt:lpstr>Diseases of the Heart</vt:lpstr>
      <vt:lpstr>Diseases of the Heart</vt:lpstr>
      <vt:lpstr>Summary</vt:lpstr>
    </vt:vector>
  </TitlesOfParts>
  <Company> pfm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Diseases </dc:title>
  <dc:creator>robb lehrke</dc:creator>
  <cp:lastModifiedBy>Fenster, Steven</cp:lastModifiedBy>
  <cp:revision>225</cp:revision>
  <dcterms:created xsi:type="dcterms:W3CDTF">2005-07-25T19:00:59Z</dcterms:created>
  <dcterms:modified xsi:type="dcterms:W3CDTF">2019-03-09T20:30:58Z</dcterms:modified>
</cp:coreProperties>
</file>