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howGuides="1">
      <p:cViewPr varScale="1">
        <p:scale>
          <a:sx n="124" d="100"/>
          <a:sy n="124" d="100"/>
        </p:scale>
        <p:origin x="17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9FF8-726E-2E45-828A-96A85B1FA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DBE64-CAA3-9146-BE0B-6656C13A6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C198-AB17-EA47-8628-AA3B1C4D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4218A-F0CD-7E4D-BEEB-A6551C48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1E1DD-4A55-DF42-9176-00197095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CEB5-6FC5-8D4C-A200-803C84C6FD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4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9C29-F98C-8F40-99D8-82D426F5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C764B-72A2-304B-93A3-DEE752294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A393-DEBC-8D46-AC78-82C0346B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32BF2-E3FA-354D-A892-86BB7585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B9B65-5C2A-8845-A7AC-E7E5D68D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1502-C814-5748-88DC-0227B694D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67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67625-AA62-3D48-B79C-A97BDE62C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D25D9-4C78-3D4E-A5D8-5A2DEB8EB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815C-EAA2-CA44-BC69-EC01D521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76B0-509D-B649-AB2C-D0641559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D3D07-2066-A840-A0D5-59B562B8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79A49-1911-434D-B602-F4D89C77C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35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6E45-F5E0-114E-AE2B-32106D2F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0147-8B29-5344-8429-75D02C40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6DEC-578C-AA4F-A8D1-AB51B889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BC40B-9DA7-1140-B434-48FF22E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75CC-847E-5E49-82A1-91508401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758ED-1CB7-8D4A-A86E-308084AF6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06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3F8D-DA7B-314A-B302-09FEF2F1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8F7C9-E49F-874C-92AA-07C90C06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1C358-5973-4A48-BEBB-2F3F9AB2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121D-8033-574C-996C-CFBBDE9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CF6A9-70CF-5344-B008-65A275F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C7CB-72BE-424C-ADDA-E7E334CBF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4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9FB7-8739-454D-AF9B-EDD72591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163BB-A87C-A24C-9C0C-0A1CB9CD6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88DC-BF6A-6049-83D2-B291F6966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CEF6-E5F7-B74F-ADD2-80A28CD9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36915-3ED0-3641-940C-ED4AA029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0EDE9-8A86-BE4A-AD11-2E1E4061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5B8F1-ECB4-C441-AE24-6049A9840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82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CEF1-AB8A-7440-9253-A6406DBC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5043B-7288-B043-8ACB-9B9252BB5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F80CC-E6AA-224F-82C1-2301F354F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1AD95-A814-014B-8F06-40FCE8E3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88C9B-3A2E-6149-9C2B-00C4AFE7C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44903-5F76-D84C-A550-8629BDD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A3A22-E393-054C-9DE7-909B203B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5F976-B039-2744-9954-5155E76C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7A3F1-8DF0-B54E-83B6-A6E68B7E3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4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99CF5-0C27-344B-96AD-66B3B3D8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1B18E-B707-3847-91C3-18D712FD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9BC7B-EF61-FF48-BDDD-BD52A468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B771-4705-9C45-8541-FF08668B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C4CF-F972-D346-8394-08B5BC522C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71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5BFC9-5D2D-1B4C-AD20-553E45EA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29642-5EBA-EA41-AE04-E9045215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934FB-9271-8F47-B07D-83A512BA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6779-53EB-3D48-8804-7A20FA326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5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58-AA3B-5843-83B2-7E61A5B9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0989C-66D4-F44B-AE9C-A6FEB0F6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221FF-0A76-E14E-9099-92DAABE17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7AFE2-91BF-C141-90ED-CE65F4F5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56C05-F11B-B24C-BD99-FAC43BD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5F120-C16B-6A42-9CEF-E5377552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36B7F-2198-1442-B51A-083781A3A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5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BC2C-8BA8-BB40-9ACF-23ED07D9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7216C-A7A3-C44F-8B7D-7B4D667F9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7025A-75B6-484D-BBA5-8A2DD676D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3B27-7018-0748-9736-A621BA0D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9875E-A866-E541-824C-C7F68B8C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1AC6B-851F-834C-9936-784A986B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763F-100A-1348-A7F5-53043DE1E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2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A3D57B-5EAC-4341-AE41-E088217D4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55C052-33E9-9D45-BDC9-90A34154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B8EADC-B446-F54D-899D-AA851A736A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4A5F04-C216-2845-9477-BC6F51DE10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9D8758-EBC7-C64B-B863-56480979D4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D6F09F-2ABD-3C48-A7EC-CAB1150D51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43424841-B79B-4D43-AC4A-121A23806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2863"/>
            <a:ext cx="7219950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Natural Selection and Antibiotic </a:t>
            </a:r>
          </a:p>
          <a:p>
            <a:pPr algn="ctr"/>
            <a:r>
              <a:rPr lang="en-US" altLang="en-US" sz="3600" b="1"/>
              <a:t>Resistance</a:t>
            </a:r>
          </a:p>
          <a:p>
            <a:pPr algn="ctr"/>
            <a:endParaRPr lang="en-US" altLang="en-US" sz="3600" b="1"/>
          </a:p>
          <a:p>
            <a:pPr algn="ctr"/>
            <a:r>
              <a:rPr lang="en-US" altLang="en-US" sz="2800" b="1"/>
              <a:t>Lab #5</a:t>
            </a:r>
          </a:p>
          <a:p>
            <a:pPr algn="ctr"/>
            <a:endParaRPr lang="en-US" altLang="en-US" sz="2800" b="1"/>
          </a:p>
          <a:p>
            <a:pPr algn="ctr"/>
            <a:r>
              <a:rPr lang="en-US" altLang="en-US" sz="2800" b="1"/>
              <a:t>October 2, 2007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D0365747-04F9-D149-8EA5-EA6721C5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38475"/>
            <a:ext cx="44958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0909670D-215E-B644-A002-A967E7083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-31750"/>
            <a:ext cx="661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What Does Streptomycin Do?</a:t>
            </a:r>
          </a:p>
        </p:txBody>
      </p:sp>
      <p:pic>
        <p:nvPicPr>
          <p:cNvPr id="11269" name="Picture 5" descr="f12-4_sites_of_inhibiti_c">
            <a:extLst>
              <a:ext uri="{FF2B5EF4-FFF2-40B4-BE49-F238E27FC236}">
                <a16:creationId xmlns:a16="http://schemas.microsoft.com/office/drawing/2014/main" id="{221B220D-FEDA-5642-899D-52B69FA4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50000" b="60001"/>
          <a:stretch>
            <a:fillRect/>
          </a:stretch>
        </p:blipFill>
        <p:spPr bwMode="auto">
          <a:xfrm>
            <a:off x="2286000" y="685800"/>
            <a:ext cx="457200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0122C69C-E98D-3542-A857-9A5F6A2E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4616450"/>
            <a:ext cx="8750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Streptomycin interacts with bacterial ribosomes </a:t>
            </a:r>
          </a:p>
          <a:p>
            <a:r>
              <a:rPr lang="en-US" altLang="en-US" sz="2800" b="1"/>
              <a:t>and causes errors in protein synthesis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A0BB42FB-5C4D-A444-AE17-22B21FA0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-33338"/>
            <a:ext cx="7423150" cy="11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Natural Selection—Streptomycin </a:t>
            </a:r>
          </a:p>
          <a:p>
            <a:pPr algn="ctr"/>
            <a:r>
              <a:rPr lang="en-US" altLang="en-US" sz="3600" b="1"/>
              <a:t>Resistance</a:t>
            </a:r>
          </a:p>
        </p:txBody>
      </p:sp>
      <p:pic>
        <p:nvPicPr>
          <p:cNvPr id="12293" name="Picture 5" descr="f12-14_examples_of_mech_c">
            <a:extLst>
              <a:ext uri="{FF2B5EF4-FFF2-40B4-BE49-F238E27FC236}">
                <a16:creationId xmlns:a16="http://schemas.microsoft.com/office/drawing/2014/main" id="{E7CCCDE0-1425-E048-889E-CE273A51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9" b="16389"/>
          <a:stretch>
            <a:fillRect/>
          </a:stretch>
        </p:blipFill>
        <p:spPr bwMode="auto">
          <a:xfrm>
            <a:off x="0" y="4843463"/>
            <a:ext cx="9144000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71BBEF8C-78A1-B549-9521-BD3FF9CC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70013"/>
            <a:ext cx="91233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Small changes in the ribosome reduce or eliminate</a:t>
            </a:r>
          </a:p>
          <a:p>
            <a:r>
              <a:rPr lang="en-US" altLang="en-US" sz="2800" b="1"/>
              <a:t>streptomycin binding—now it has reduced or no </a:t>
            </a:r>
          </a:p>
          <a:p>
            <a:r>
              <a:rPr lang="en-US" altLang="en-US" sz="2800" b="1"/>
              <a:t>effects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E829A9E1-DACA-7F43-ADBE-27BEA0A7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-14288"/>
            <a:ext cx="83121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 b="1"/>
              <a:t>Resistance by Spontaneous Mutation</a:t>
            </a:r>
            <a:endParaRPr lang="en-US" altLang="en-US" sz="3600" b="1"/>
          </a:p>
        </p:txBody>
      </p:sp>
      <p:pic>
        <p:nvPicPr>
          <p:cNvPr id="13317" name="Picture 5" descr="f12-15_the_events_in_na_c">
            <a:extLst>
              <a:ext uri="{FF2B5EF4-FFF2-40B4-BE49-F238E27FC236}">
                <a16:creationId xmlns:a16="http://schemas.microsoft.com/office/drawing/2014/main" id="{79D072E0-9EE3-9C4D-AA6E-29EBFDB6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/>
          <a:stretch>
            <a:fillRect/>
          </a:stretch>
        </p:blipFill>
        <p:spPr bwMode="auto">
          <a:xfrm>
            <a:off x="0" y="3573463"/>
            <a:ext cx="914400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FB17B376-0358-C145-9D28-219BF808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75" y="515938"/>
            <a:ext cx="92424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/>
              <a:t>-- By random chance, an error in DNA replication may</a:t>
            </a:r>
          </a:p>
          <a:p>
            <a:r>
              <a:rPr lang="en-GB" altLang="en-US" sz="2800" b="1"/>
              <a:t>confer a selective advantage on a cell.</a:t>
            </a:r>
          </a:p>
          <a:p>
            <a:r>
              <a:rPr lang="en-GB" altLang="en-US" sz="2800" b="1"/>
              <a:t>-- Keep in mind that this is rare, but we are talking </a:t>
            </a:r>
          </a:p>
          <a:p>
            <a:r>
              <a:rPr lang="en-GB" altLang="en-US" sz="2800" b="1"/>
              <a:t>about enormous populations</a:t>
            </a:r>
          </a:p>
          <a:p>
            <a:r>
              <a:rPr lang="en-GB" altLang="en-US" sz="2800" b="1"/>
              <a:t>-- In the presence of the drug, these resistant </a:t>
            </a:r>
          </a:p>
          <a:p>
            <a:r>
              <a:rPr lang="en-GB" altLang="en-US" sz="2800" b="1"/>
              <a:t>organisms dominate the population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CA6DF1F9-4FF7-5F4D-8358-F6B6800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8738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 b="1"/>
              <a:t>R (Resistance) Factors</a:t>
            </a:r>
            <a:endParaRPr lang="en-US" altLang="en-US" sz="3600" b="1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B3E5F914-3E30-0C4F-9B6D-904ABA8A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588963"/>
            <a:ext cx="77454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/>
              <a:t>-- Mobile genes that confer resistance to one</a:t>
            </a:r>
          </a:p>
          <a:p>
            <a:r>
              <a:rPr lang="en-GB" altLang="en-US" sz="2800" b="1"/>
              <a:t>or more drugs on the host</a:t>
            </a:r>
          </a:p>
          <a:p>
            <a:r>
              <a:rPr lang="en-GB" altLang="en-US" sz="2800" b="1"/>
              <a:t>-- Can spread very rapidly among species</a:t>
            </a:r>
            <a:endParaRPr lang="en-US" altLang="en-US" sz="2800" b="1"/>
          </a:p>
        </p:txBody>
      </p:sp>
      <p:pic>
        <p:nvPicPr>
          <p:cNvPr id="14342" name="Picture 6" descr="f12-13_spread_of_resist_c">
            <a:extLst>
              <a:ext uri="{FF2B5EF4-FFF2-40B4-BE49-F238E27FC236}">
                <a16:creationId xmlns:a16="http://schemas.microsoft.com/office/drawing/2014/main" id="{BBC31CF1-B9B6-D042-9047-F73672D1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/>
          <a:stretch>
            <a:fillRect/>
          </a:stretch>
        </p:blipFill>
        <p:spPr bwMode="auto">
          <a:xfrm>
            <a:off x="1835150" y="1963738"/>
            <a:ext cx="7308850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ble12-b_strategies_to">
            <a:extLst>
              <a:ext uri="{FF2B5EF4-FFF2-40B4-BE49-F238E27FC236}">
                <a16:creationId xmlns:a16="http://schemas.microsoft.com/office/drawing/2014/main" id="{34B5B9D0-057B-B244-BEBC-D113BF7C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" b="55000"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ble12-b_strategies_to">
            <a:extLst>
              <a:ext uri="{FF2B5EF4-FFF2-40B4-BE49-F238E27FC236}">
                <a16:creationId xmlns:a16="http://schemas.microsoft.com/office/drawing/2014/main" id="{786C9AE0-9E3B-814C-B482-2F102372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8"/>
          <a:stretch>
            <a:fillRect/>
          </a:stretch>
        </p:blipFill>
        <p:spPr bwMode="auto">
          <a:xfrm>
            <a:off x="827088" y="63500"/>
            <a:ext cx="7451725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12-17_the_role_of_anti_c">
            <a:extLst>
              <a:ext uri="{FF2B5EF4-FFF2-40B4-BE49-F238E27FC236}">
                <a16:creationId xmlns:a16="http://schemas.microsoft.com/office/drawing/2014/main" id="{8F057DC2-5B13-7D4C-893A-5D8D9E36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"/>
          <a:stretch>
            <a:fillRect/>
          </a:stretch>
        </p:blipFill>
        <p:spPr bwMode="auto">
          <a:xfrm>
            <a:off x="0" y="460375"/>
            <a:ext cx="91440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4302C4E3-3163-AC4A-8284-C8AE2DFD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-109538"/>
            <a:ext cx="353695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Superinfection!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0F5B68FB-382D-2A44-8B47-84EC02CC2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F89200D1-7A97-FA4A-983E-4A0B37B4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63" y="1131888"/>
            <a:ext cx="8855076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Some ancient cultures regularly packed wounds</a:t>
            </a:r>
          </a:p>
          <a:p>
            <a:r>
              <a:rPr lang="en-US" altLang="en-US" sz="2800" b="1"/>
              <a:t>with mud</a:t>
            </a:r>
          </a:p>
          <a:p>
            <a:endParaRPr lang="en-US" altLang="en-US" sz="2800" b="1"/>
          </a:p>
          <a:p>
            <a:r>
              <a:rPr lang="en-US" altLang="en-US" sz="2800" b="1"/>
              <a:t>-- Traces of tetracycline can be found in 1,000-year </a:t>
            </a:r>
          </a:p>
          <a:p>
            <a:r>
              <a:rPr lang="en-US" altLang="en-US" sz="2800" b="1"/>
              <a:t>old Nubian mummies</a:t>
            </a:r>
          </a:p>
          <a:p>
            <a:endParaRPr lang="en-US" altLang="en-US" sz="2800" b="1"/>
          </a:p>
          <a:p>
            <a:r>
              <a:rPr lang="en-US" altLang="en-US" sz="2800" b="1"/>
              <a:t>-- During the late 19th and early 20th centuries, </a:t>
            </a:r>
          </a:p>
          <a:p>
            <a:r>
              <a:rPr lang="en-US" altLang="en-US" sz="2800" b="1"/>
              <a:t>microbiologists were searching for the “magic </a:t>
            </a:r>
          </a:p>
          <a:p>
            <a:r>
              <a:rPr lang="en-US" altLang="en-US" sz="2800" b="1"/>
              <a:t>bullet”: a compound that could cure diseases of </a:t>
            </a:r>
          </a:p>
          <a:p>
            <a:r>
              <a:rPr lang="en-US" altLang="en-US" sz="2800" b="1"/>
              <a:t>bacterial origin</a:t>
            </a:r>
          </a:p>
          <a:p>
            <a:endParaRPr lang="en-US" altLang="en-US" sz="2800" b="1"/>
          </a:p>
          <a:p>
            <a:r>
              <a:rPr lang="en-US" altLang="en-US" sz="2800" b="1"/>
              <a:t>-- Most notably, Paul Ehrlich developed </a:t>
            </a:r>
          </a:p>
          <a:p>
            <a:r>
              <a:rPr lang="en-US" altLang="en-US" sz="2800" b="1"/>
              <a:t>arsenic-based compounds to treat syphilis</a:t>
            </a:r>
          </a:p>
          <a:p>
            <a:endParaRPr lang="en-US" altLang="en-US"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7BE70D17-CE4C-3240-98B2-723E3BCF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429000"/>
            <a:ext cx="3133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6D803065-3DF6-A042-9047-AC7587507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5A25159A-1309-5F46-A155-BA13C114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066800"/>
            <a:ext cx="8910638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Serendipitously discovered in 1928 by Alexander </a:t>
            </a:r>
          </a:p>
          <a:p>
            <a:r>
              <a:rPr lang="en-US" altLang="en-US" sz="2800" b="1"/>
              <a:t>Fleming</a:t>
            </a:r>
          </a:p>
          <a:p>
            <a:r>
              <a:rPr lang="en-US" altLang="en-US" sz="2800" b="1"/>
              <a:t>-- A contaminating mold inhibited the growth of </a:t>
            </a:r>
          </a:p>
          <a:p>
            <a:r>
              <a:rPr lang="en-US" altLang="en-US" sz="2800" b="1" i="1"/>
              <a:t>Staphylococcus</a:t>
            </a:r>
            <a:endParaRPr lang="en-US" altLang="en-US" sz="2800" b="1"/>
          </a:p>
          <a:p>
            <a:r>
              <a:rPr lang="en-US" altLang="en-US" sz="2800" b="1"/>
              <a:t>-- Fleming: experience with lysozyme</a:t>
            </a:r>
          </a:p>
          <a:p>
            <a:r>
              <a:rPr lang="en-US" altLang="en-US" sz="2800" b="1"/>
              <a:t>-- The mold was </a:t>
            </a:r>
            <a:r>
              <a:rPr lang="en-US" altLang="en-US" sz="2800" b="1" i="1"/>
              <a:t>Penicillium </a:t>
            </a:r>
          </a:p>
          <a:p>
            <a:r>
              <a:rPr lang="en-US" altLang="en-US" sz="2800" b="1" i="1"/>
              <a:t>notatum</a:t>
            </a:r>
            <a:r>
              <a:rPr lang="en-US" altLang="en-US" sz="2800" b="1"/>
              <a:t> and it was secreting</a:t>
            </a:r>
          </a:p>
          <a:p>
            <a:r>
              <a:rPr lang="en-US" altLang="en-US" sz="2800" b="1"/>
              <a:t>penicillin</a:t>
            </a:r>
          </a:p>
          <a:p>
            <a:r>
              <a:rPr lang="en-US" altLang="en-US" sz="2800" b="1"/>
              <a:t>-- Why would a mold secrete </a:t>
            </a:r>
          </a:p>
          <a:p>
            <a:r>
              <a:rPr lang="en-US" altLang="en-US" sz="2800" b="1"/>
              <a:t>such a substance?</a:t>
            </a:r>
            <a:endParaRPr lang="en-US" altLang="en-US" sz="28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803C481B-14CD-CC48-90A5-510FD46D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" y="-14288"/>
            <a:ext cx="8769350" cy="119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3600" b="1"/>
              <a:t>Which Organisms Produce Antibiotics, </a:t>
            </a:r>
          </a:p>
          <a:p>
            <a:pPr algn="ctr"/>
            <a:r>
              <a:rPr lang="en-GB" altLang="en-US" sz="3600" b="1"/>
              <a:t>and Why?</a:t>
            </a:r>
            <a:endParaRPr lang="en-US" altLang="en-US" sz="3600" b="1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0E6824C3-1080-314B-BB3F-D5275949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092200"/>
            <a:ext cx="9088438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/>
              <a:t>Bacteria: Commonly </a:t>
            </a:r>
            <a:r>
              <a:rPr lang="en-GB" altLang="en-US" sz="2800" b="1" i="1"/>
              <a:t>Bacillus </a:t>
            </a:r>
            <a:r>
              <a:rPr lang="en-GB" altLang="en-US" sz="2800" b="1"/>
              <a:t>and </a:t>
            </a:r>
            <a:r>
              <a:rPr lang="en-GB" altLang="en-US" sz="2800" b="1" i="1"/>
              <a:t>Streptomyces</a:t>
            </a:r>
            <a:r>
              <a:rPr lang="en-GB" altLang="en-US" sz="2800" b="1"/>
              <a:t> </a:t>
            </a:r>
          </a:p>
          <a:p>
            <a:endParaRPr lang="en-GB" altLang="en-US" sz="2800" b="1"/>
          </a:p>
          <a:p>
            <a:r>
              <a:rPr lang="en-GB" altLang="en-US" sz="2800" b="1"/>
              <a:t>Fungi: </a:t>
            </a:r>
            <a:r>
              <a:rPr lang="en-GB" altLang="en-US" sz="2800" b="1" i="1"/>
              <a:t>Penicillium</a:t>
            </a:r>
            <a:r>
              <a:rPr lang="en-GB" altLang="en-US" sz="2800" b="1"/>
              <a:t>, </a:t>
            </a:r>
            <a:r>
              <a:rPr lang="en-GB" altLang="en-US" sz="2800" b="1" i="1"/>
              <a:t>Cephalosporium</a:t>
            </a:r>
            <a:r>
              <a:rPr lang="en-GB" altLang="en-US" sz="2800" b="1"/>
              <a:t>, </a:t>
            </a:r>
            <a:r>
              <a:rPr lang="en-GB" altLang="en-US" sz="2800" b="1" i="1"/>
              <a:t>Aspergillus</a:t>
            </a:r>
          </a:p>
          <a:p>
            <a:endParaRPr lang="en-GB" altLang="en-US" sz="2800" b="1" i="1"/>
          </a:p>
          <a:p>
            <a:r>
              <a:rPr lang="en-GB" altLang="en-US" sz="2800" b="1"/>
              <a:t>Functions? Provides a competitive advantage in the </a:t>
            </a:r>
          </a:p>
          <a:p>
            <a:r>
              <a:rPr lang="en-GB" altLang="en-US" sz="2800" b="1"/>
              <a:t>wild (these guys are </a:t>
            </a:r>
            <a:r>
              <a:rPr lang="en-GB" altLang="en-US" sz="2800" b="1" u="sng"/>
              <a:t>never</a:t>
            </a:r>
            <a:r>
              <a:rPr lang="en-GB" altLang="en-US" sz="2800" b="1"/>
              <a:t> found in pure culture in </a:t>
            </a:r>
          </a:p>
          <a:p>
            <a:r>
              <a:rPr lang="en-GB" altLang="en-US" sz="2800" b="1"/>
              <a:t>the wild!) </a:t>
            </a:r>
          </a:p>
          <a:p>
            <a:endParaRPr lang="en-GB" altLang="en-US" sz="2800" b="1"/>
          </a:p>
          <a:p>
            <a:endParaRPr lang="en-US" altLang="en-US" sz="2800" b="1"/>
          </a:p>
        </p:txBody>
      </p:sp>
      <p:pic>
        <p:nvPicPr>
          <p:cNvPr id="5126" name="Picture 6" descr="insight12-2t_a_plate_wi">
            <a:extLst>
              <a:ext uri="{FF2B5EF4-FFF2-40B4-BE49-F238E27FC236}">
                <a16:creationId xmlns:a16="http://schemas.microsoft.com/office/drawing/2014/main" id="{911483BE-46F3-1F45-B12E-38C789D6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>
            <a:fillRect/>
          </a:stretch>
        </p:blipFill>
        <p:spPr bwMode="auto">
          <a:xfrm>
            <a:off x="5508625" y="3711575"/>
            <a:ext cx="363537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97A73DED-77CA-0B4F-833C-226F8D000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7586CCC7-154F-5947-8D6A-4644EA98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390775"/>
            <a:ext cx="3305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A294212-B5E4-824F-A11D-24AEE2D74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210175"/>
            <a:ext cx="3305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69FF7487-891A-E844-960F-F3EDA96A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055688"/>
            <a:ext cx="8474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In 1940 Ernest Chain and Howard Florey tested</a:t>
            </a:r>
          </a:p>
          <a:p>
            <a:r>
              <a:rPr lang="en-US" altLang="en-US" sz="2800" b="1"/>
              <a:t>penicillin’s use in live animals 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FDFE3D07-1A30-8D4D-A3EF-3C8806479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4290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39F2C7CA-A3B6-6A41-BCAA-3F1FA3F8D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09888"/>
            <a:ext cx="2659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/>
              <a:t>Streptococcus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95350871-FB60-9F4F-B94D-9C4429FA37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429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657FB10-C6DC-EB4B-935A-EB1397B3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909888"/>
            <a:ext cx="2659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/>
              <a:t>Streptococcus</a:t>
            </a: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EFB3695D-5B52-6C4C-BA85-B0D09B7DB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10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80B3CC46-36D7-F04C-A694-9FAE9158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4332288"/>
            <a:ext cx="1290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Wait…</a:t>
            </a:r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D10004B6-0F98-854C-8C26-F12C384E4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810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C2BBA1F5-16EA-4B46-8EAD-F26AAF48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343400"/>
            <a:ext cx="3563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Inject with penicillin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0C3565-EA8F-E742-A69D-F9E8BD26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85CB289F-896A-084C-AF91-6C07F2B0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838200"/>
            <a:ext cx="409892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Penicillin was not </a:t>
            </a:r>
          </a:p>
          <a:p>
            <a:r>
              <a:rPr lang="en-US" altLang="en-US" sz="2800" b="1"/>
              <a:t>well known before this,</a:t>
            </a:r>
          </a:p>
          <a:p>
            <a:r>
              <a:rPr lang="en-US" altLang="en-US" sz="2800" b="1"/>
              <a:t>and was reserved for </a:t>
            </a:r>
          </a:p>
          <a:p>
            <a:r>
              <a:rPr lang="en-US" altLang="en-US" sz="2800" b="1"/>
              <a:t>military use</a:t>
            </a:r>
          </a:p>
          <a:p>
            <a:endParaRPr lang="en-US" altLang="en-US" sz="2800" b="1"/>
          </a:p>
          <a:p>
            <a:r>
              <a:rPr lang="en-US" altLang="en-US" sz="2800" b="1"/>
              <a:t>-- It was not purified, </a:t>
            </a:r>
          </a:p>
          <a:p>
            <a:r>
              <a:rPr lang="en-US" altLang="en-US" sz="2800" b="1"/>
              <a:t>and was administered </a:t>
            </a:r>
          </a:p>
          <a:p>
            <a:r>
              <a:rPr lang="en-US" altLang="en-US" sz="2800" b="1"/>
              <a:t>as a culture filtrate</a:t>
            </a:r>
          </a:p>
          <a:p>
            <a:endParaRPr lang="en-US" altLang="en-US" sz="2800" b="1"/>
          </a:p>
          <a:p>
            <a:r>
              <a:rPr lang="en-US" altLang="en-US" sz="2800" b="1"/>
              <a:t>-- By 1944, however, it</a:t>
            </a:r>
          </a:p>
          <a:p>
            <a:r>
              <a:rPr lang="en-US" altLang="en-US" sz="2800" b="1"/>
              <a:t>became available for </a:t>
            </a:r>
          </a:p>
          <a:p>
            <a:r>
              <a:rPr lang="en-US" altLang="en-US" sz="2800" b="1"/>
              <a:t>civilian 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D2C1848-1E09-F740-B904-3DF2067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56E0F37-B0C4-CC46-AB0B-9D078FFB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6138"/>
            <a:ext cx="457200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825D4975-F886-E840-A782-321637C13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31888"/>
            <a:ext cx="90074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-- 1942: Boston’s Cocoanut Grove night club burns, </a:t>
            </a:r>
          </a:p>
          <a:p>
            <a:r>
              <a:rPr lang="en-US" altLang="en-US" sz="2800" b="1"/>
              <a:t>killing 492 patrons</a:t>
            </a:r>
          </a:p>
          <a:p>
            <a:endParaRPr lang="en-US" altLang="en-US" sz="2800" b="1"/>
          </a:p>
          <a:p>
            <a:r>
              <a:rPr lang="en-US" altLang="en-US" sz="2800" b="1"/>
              <a:t>-- Many others hospitalized with severe burns; </a:t>
            </a:r>
          </a:p>
          <a:p>
            <a:r>
              <a:rPr lang="en-US" altLang="en-US" sz="2800" b="1"/>
              <a:t>usually these individuals were doomed to die of </a:t>
            </a:r>
          </a:p>
          <a:p>
            <a:r>
              <a:rPr lang="en-US" altLang="en-US" sz="2800" b="1"/>
              <a:t>infection</a:t>
            </a:r>
          </a:p>
          <a:p>
            <a:endParaRPr lang="en-US" altLang="en-US" sz="2800" b="1"/>
          </a:p>
          <a:p>
            <a:r>
              <a:rPr lang="en-US" altLang="en-US" sz="2800" b="1"/>
              <a:t>-- Penicillin was acquired</a:t>
            </a:r>
          </a:p>
          <a:p>
            <a:r>
              <a:rPr lang="en-US" altLang="en-US" sz="2800" b="1"/>
              <a:t>(32 liters of culture </a:t>
            </a:r>
          </a:p>
          <a:p>
            <a:r>
              <a:rPr lang="en-US" altLang="en-US" sz="2800" b="1"/>
              <a:t>filtrate) and successfully </a:t>
            </a:r>
          </a:p>
          <a:p>
            <a:r>
              <a:rPr lang="en-US" altLang="en-US" sz="2800" b="1"/>
              <a:t>prevented infection in </a:t>
            </a:r>
          </a:p>
          <a:p>
            <a:r>
              <a:rPr lang="en-US" altLang="en-US" sz="2800" b="1"/>
              <a:t>the victims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9D487214-06B6-2B46-9181-43E57909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B9CE7F63-8C51-8A4A-97F6-86DC93C2D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5688"/>
            <a:ext cx="9231313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Jubilation! We’ve finally conquered infectious</a:t>
            </a:r>
          </a:p>
          <a:p>
            <a:r>
              <a:rPr lang="en-US" altLang="en-US" sz="2800" b="1"/>
              <a:t>disease!</a:t>
            </a:r>
          </a:p>
          <a:p>
            <a:endParaRPr lang="en-US" altLang="en-US" sz="2800" b="1"/>
          </a:p>
          <a:p>
            <a:r>
              <a:rPr lang="en-US" altLang="en-US" sz="2800" b="1"/>
              <a:t>-- By the 1950’s, penicillin was available over the </a:t>
            </a:r>
          </a:p>
          <a:p>
            <a:r>
              <a:rPr lang="en-US" altLang="en-US" sz="2800" b="1"/>
              <a:t>counter, and was included in skin creams, throat </a:t>
            </a:r>
          </a:p>
          <a:p>
            <a:r>
              <a:rPr lang="en-US" altLang="en-US" sz="2800" b="1"/>
              <a:t>lozenges, and became available in oral form</a:t>
            </a:r>
          </a:p>
          <a:p>
            <a:endParaRPr lang="en-US" altLang="en-US" sz="2800" b="1"/>
          </a:p>
          <a:p>
            <a:r>
              <a:rPr lang="en-US" altLang="en-US" sz="2800" b="1"/>
              <a:t>Fleming warned: “</a:t>
            </a:r>
            <a:r>
              <a:rPr lang="en-US" altLang="en-US" b="1"/>
              <a:t>the greatest possibility of evil in self-medication is the </a:t>
            </a:r>
          </a:p>
          <a:p>
            <a:r>
              <a:rPr lang="en-US" altLang="en-US" b="1"/>
              <a:t>use of too small doses so that instead of clearing up an infection, the microbes are</a:t>
            </a:r>
          </a:p>
          <a:p>
            <a:r>
              <a:rPr lang="en-US" altLang="en-US" b="1"/>
              <a:t>educated to resist penicillin and a host of penicillin-fast organisms is bred out</a:t>
            </a:r>
          </a:p>
          <a:p>
            <a:r>
              <a:rPr lang="en-US" altLang="en-US" b="1"/>
              <a:t>which can be passed to other individuals and from them to others until they reach</a:t>
            </a:r>
          </a:p>
          <a:p>
            <a:r>
              <a:rPr lang="en-US" altLang="en-US" b="1"/>
              <a:t>someone who gets a septicemia or a pneumonia which penicillin cannot save”</a:t>
            </a:r>
          </a:p>
          <a:p>
            <a:endParaRPr lang="en-US" altLang="en-US" b="1"/>
          </a:p>
          <a:p>
            <a:r>
              <a:rPr lang="en-US" altLang="en-US" sz="2800" b="1"/>
              <a:t>-- By 1946, 14% of staphylococci isolated from </a:t>
            </a:r>
          </a:p>
          <a:p>
            <a:r>
              <a:rPr lang="en-US" altLang="en-US" sz="2800" b="1"/>
              <a:t>patients in one London hospital were penicillin-fast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AE87676-47B2-C04F-A4FB-245815BA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-47625"/>
            <a:ext cx="777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/>
              <a:t>Antimicrobial Drugs: An Historical </a:t>
            </a:r>
          </a:p>
          <a:p>
            <a:pPr algn="ctr"/>
            <a:r>
              <a:rPr lang="en-US" altLang="en-US" sz="3600" b="1"/>
              <a:t>Perspective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34ACC80-C6F3-684F-A8F9-527CB91D4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444625"/>
            <a:ext cx="88328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-- By 1950, 59% of </a:t>
            </a:r>
            <a:r>
              <a:rPr lang="en-US" altLang="en-US" sz="2800" b="1" i="1"/>
              <a:t>Staphylococcus</a:t>
            </a:r>
            <a:r>
              <a:rPr lang="en-US" altLang="en-US" sz="2800" b="1"/>
              <a:t> infections were </a:t>
            </a:r>
          </a:p>
          <a:p>
            <a:r>
              <a:rPr lang="en-US" altLang="en-US" sz="2800" b="1"/>
              <a:t>penicillin resistant (in that same London hospital)</a:t>
            </a:r>
          </a:p>
          <a:p>
            <a:endParaRPr lang="en-US" altLang="en-US" sz="2800" b="1"/>
          </a:p>
          <a:p>
            <a:r>
              <a:rPr lang="en-US" altLang="en-US" sz="2800" b="1"/>
              <a:t>-- Others were now examining soil bacteria for </a:t>
            </a:r>
          </a:p>
          <a:p>
            <a:r>
              <a:rPr lang="en-US" altLang="en-US" sz="2800" b="1"/>
              <a:t>antibiotic producers; Selman Waksman identified</a:t>
            </a:r>
          </a:p>
          <a:p>
            <a:r>
              <a:rPr lang="en-US" altLang="en-US" sz="2800" b="1"/>
              <a:t>streptomycin in 1943</a:t>
            </a:r>
          </a:p>
          <a:p>
            <a:endParaRPr lang="en-US" altLang="en-US" sz="2800" b="1"/>
          </a:p>
          <a:p>
            <a:r>
              <a:rPr lang="en-US" altLang="en-US" sz="2800" b="1"/>
              <a:t>-- mid-50’s: prescription required for antibiotics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595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techintern</dc:creator>
  <cp:lastModifiedBy>Fenster, Steven</cp:lastModifiedBy>
  <cp:revision>4</cp:revision>
  <dcterms:created xsi:type="dcterms:W3CDTF">2006-10-03T15:33:22Z</dcterms:created>
  <dcterms:modified xsi:type="dcterms:W3CDTF">2019-02-15T23:52:33Z</dcterms:modified>
</cp:coreProperties>
</file>