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notesMasterIdLst>
    <p:notesMasterId r:id="rId55"/>
  </p:notesMasterIdLst>
  <p:sldIdLst>
    <p:sldId id="256" r:id="rId2"/>
    <p:sldId id="433" r:id="rId3"/>
    <p:sldId id="260" r:id="rId4"/>
    <p:sldId id="259" r:id="rId5"/>
    <p:sldId id="262" r:id="rId6"/>
    <p:sldId id="420" r:id="rId7"/>
    <p:sldId id="264" r:id="rId8"/>
    <p:sldId id="265" r:id="rId9"/>
    <p:sldId id="271" r:id="rId10"/>
    <p:sldId id="266" r:id="rId11"/>
    <p:sldId id="416" r:id="rId12"/>
    <p:sldId id="373" r:id="rId13"/>
    <p:sldId id="270" r:id="rId14"/>
    <p:sldId id="273" r:id="rId15"/>
    <p:sldId id="276" r:id="rId16"/>
    <p:sldId id="374" r:id="rId17"/>
    <p:sldId id="434" r:id="rId18"/>
    <p:sldId id="376" r:id="rId19"/>
    <p:sldId id="377" r:id="rId20"/>
    <p:sldId id="378" r:id="rId21"/>
    <p:sldId id="379" r:id="rId22"/>
    <p:sldId id="381" r:id="rId23"/>
    <p:sldId id="382" r:id="rId24"/>
    <p:sldId id="435" r:id="rId25"/>
    <p:sldId id="384" r:id="rId26"/>
    <p:sldId id="385" r:id="rId27"/>
    <p:sldId id="386" r:id="rId28"/>
    <p:sldId id="387" r:id="rId29"/>
    <p:sldId id="388" r:id="rId30"/>
    <p:sldId id="389" r:id="rId31"/>
    <p:sldId id="275" r:id="rId32"/>
    <p:sldId id="390" r:id="rId33"/>
    <p:sldId id="392" r:id="rId34"/>
    <p:sldId id="437" r:id="rId35"/>
    <p:sldId id="393" r:id="rId36"/>
    <p:sldId id="394" r:id="rId37"/>
    <p:sldId id="395" r:id="rId38"/>
    <p:sldId id="396" r:id="rId39"/>
    <p:sldId id="441" r:id="rId40"/>
    <p:sldId id="438" r:id="rId41"/>
    <p:sldId id="439" r:id="rId42"/>
    <p:sldId id="440" r:id="rId43"/>
    <p:sldId id="442" r:id="rId44"/>
    <p:sldId id="443" r:id="rId45"/>
    <p:sldId id="444" r:id="rId46"/>
    <p:sldId id="397" r:id="rId47"/>
    <p:sldId id="400" r:id="rId48"/>
    <p:sldId id="403" r:id="rId49"/>
    <p:sldId id="350" r:id="rId50"/>
    <p:sldId id="352" r:id="rId51"/>
    <p:sldId id="353" r:id="rId52"/>
    <p:sldId id="404" r:id="rId53"/>
    <p:sldId id="407" r:id="rId54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howGuides="1">
      <p:cViewPr varScale="1">
        <p:scale>
          <a:sx n="117" d="100"/>
          <a:sy n="117" d="100"/>
        </p:scale>
        <p:origin x="7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7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ECCEF74-1251-364B-88F1-868D8A5821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B4BD7CA-5AF2-044E-9622-A0C43059B84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4EDD1CC-4EF4-874B-9370-B3A23A4B3C7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3B8E2223-4018-384A-A2C7-318A8BE4312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8D98759C-0F3C-FF4C-8F48-A3527A2D3CF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>
            <a:extLst>
              <a:ext uri="{FF2B5EF4-FFF2-40B4-BE49-F238E27FC236}">
                <a16:creationId xmlns:a16="http://schemas.microsoft.com/office/drawing/2014/main" id="{16029009-6042-194A-8A43-C3635EE75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34D9390-30B1-C84B-ABB0-A8242F41FC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7E0893E1-BD4D-7740-8579-9ECE7729068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70EF140-47F5-3040-B623-7CC70F7C954F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1250023E-42D2-E44E-93AA-AFEF97F47A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C66A013-C88F-6C45-9402-53CE945D7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1C68CA6B-F5EE-3E4C-8300-1FEFD303CD3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77A71DC-25BD-144F-90FD-7691AFBA4B25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59D93DD2-8D34-F542-8B89-0DDBF31BCD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03E3913-C767-F24B-84E2-F8F6A61C3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436B5175-EB1D-BE43-8A49-7C9FFEE963D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3FAF948-A98D-4E44-AAC9-97B65630FBD7}" type="slidenum">
              <a:rPr lang="en-US" altLang="en-US" sz="1200"/>
              <a:pPr algn="r" eaLnBrk="1" hangingPunct="1"/>
              <a:t>25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3E33158A-2C99-8445-B450-8C65C9915B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6CC4FA8-3CD2-4D44-95B8-4D41F0D2E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5337A482-03E1-1A4D-95D7-25760BBFAC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9827C9A-7404-E64A-AEE6-113106CA829F}" type="slidenum">
              <a:rPr lang="en-US" altLang="en-US" sz="1200"/>
              <a:pPr algn="r" eaLnBrk="1" hangingPunct="1"/>
              <a:t>26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1000F36C-3FA5-5C4B-81A5-222BE3FD12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3D5A678-B7BB-C242-921C-2A25C70B52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FE093E02-9061-EF4E-ABF6-C018DF2ED0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0E25FDA-71A2-EE41-945F-1C5B4F5AA97F}" type="slidenum">
              <a:rPr lang="en-US" altLang="en-US" sz="1200"/>
              <a:pPr algn="r" eaLnBrk="1" hangingPunct="1"/>
              <a:t>27</a:t>
            </a:fld>
            <a:endParaRPr lang="en-US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901A7EA1-C423-4040-A725-A1B7761913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BDC91E3-2B6E-3847-A78D-8E3D00ADA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1C4C3F5-9AB3-8C47-B5FA-3AA97B90FF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E8E1BF1-AFDC-1A4D-8C62-2D1BCA99A4F1}" type="slidenum">
              <a:rPr lang="en-US" altLang="en-US" sz="1200"/>
              <a:pPr algn="r" eaLnBrk="1" hangingPunct="1"/>
              <a:t>28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7CB33381-B11E-074F-928A-F535282A5E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0D947EB-49C8-8C44-AE4E-8BFF426D2C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4023E222-2628-A749-A197-70BF526A6CE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B6CA2B2-C15E-D343-88C4-1E6FD8B57E44}" type="slidenum">
              <a:rPr lang="en-US" altLang="en-US" sz="1200"/>
              <a:pPr algn="r" eaLnBrk="1" hangingPunct="1"/>
              <a:t>29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52828624-A1CD-1948-9707-F585A185F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CCD59BC-6289-F042-8700-2FA4B0DD8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C5997D08-62F1-9D42-91ED-159A7BBD5A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9DBC06F-12FD-3343-B8B0-AC62A910A356}" type="slidenum">
              <a:rPr lang="en-US" altLang="en-US" sz="1200"/>
              <a:pPr algn="r" eaLnBrk="1" hangingPunct="1"/>
              <a:t>30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91F225D-91CA-0341-873A-89376D1270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CCC4C92A-7AD8-094A-93CB-79226527E2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34834392-3013-EE45-B101-E45E58B957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75ADD10-255D-2645-9F75-36C9BD5C62CB}" type="slidenum">
              <a:rPr lang="en-US" altLang="en-US" sz="1200"/>
              <a:pPr algn="r" eaLnBrk="1" hangingPunct="1"/>
              <a:t>32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CC28625B-DBF8-9247-B345-6D4AB6240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C63BF94B-001B-9342-A777-B501A6E9D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26EED8A2-008D-4347-95E2-2CCBC218048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CE1949F-2EBF-7041-93AF-23716FFB8576}" type="slidenum">
              <a:rPr lang="en-US" altLang="en-US" sz="1200"/>
              <a:pPr algn="r" eaLnBrk="1" hangingPunct="1"/>
              <a:t>33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AD546B2B-E232-5240-82A4-DE6DB38A09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81906A40-D583-6D40-95B8-E73EF8BC33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3CC47F30-ED84-9543-AA64-5D47CD5D26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72EA80B-4927-3D47-B47A-1B714A00F125}" type="slidenum">
              <a:rPr lang="en-US" altLang="en-US" sz="1200"/>
              <a:pPr algn="r" eaLnBrk="1" hangingPunct="1"/>
              <a:t>34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12D1E4BA-3FF2-784A-92A0-24F40E538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52C62D4-782E-0D43-9B9C-911E60284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8415671-8791-2847-A828-94819A6B6AB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FE6B264-0BE5-964A-9CDD-D6334B8C5DB1}" type="slidenum">
              <a:rPr lang="en-US" altLang="en-US" sz="1200"/>
              <a:pPr algn="r" eaLnBrk="1" hangingPunct="1"/>
              <a:t>11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C97CFE2C-7DBF-3442-9FC6-975EC5768D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2796555-4A3C-C14D-BE23-CE0DEFC85C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E534D317-905B-F841-ACD8-39EA2B4C7E7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F361DB1-716B-A149-9A7D-2F5C1B9C37E7}" type="slidenum">
              <a:rPr lang="en-US" altLang="en-US" sz="1200"/>
              <a:pPr algn="r" eaLnBrk="1" hangingPunct="1"/>
              <a:t>35</a:t>
            </a:fld>
            <a:endParaRPr lang="en-US" altLang="en-US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4CDFBF5C-DE26-E64A-BFF2-5564015608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661C4949-F85C-DE4A-B691-959BA56BA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9E6A7935-8572-C749-BB24-BA1E070F44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948AB31-9784-7B4F-B4E7-922000FABFBA}" type="slidenum">
              <a:rPr lang="en-US" altLang="en-US" sz="1200"/>
              <a:pPr algn="r" eaLnBrk="1" hangingPunct="1"/>
              <a:t>36</a:t>
            </a:fld>
            <a:endParaRPr lang="en-US" altLang="en-US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F91A7971-1183-8347-8853-289C08AEE6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A856DADD-8F51-F44A-AB88-89BBA23EA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1E738D50-C586-E44C-8865-E0D924F7DA4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DD62604-2B23-904B-975E-0E07E25105A4}" type="slidenum">
              <a:rPr lang="en-US" altLang="en-US" sz="1200"/>
              <a:pPr algn="r" eaLnBrk="1" hangingPunct="1"/>
              <a:t>37</a:t>
            </a:fld>
            <a:endParaRPr lang="en-US" altLang="en-US" sz="12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025845AC-DD78-1741-BC32-1189596CB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9D2AC573-947D-CD4D-B948-E47E479FA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96C90608-CC36-774C-B0BD-E71DC16A24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917EF83-B5FB-D34D-B8FF-4F7053D2EA67}" type="slidenum">
              <a:rPr lang="en-US" altLang="en-US" sz="1200"/>
              <a:pPr algn="r" eaLnBrk="1" hangingPunct="1"/>
              <a:t>38</a:t>
            </a:fld>
            <a:endParaRPr lang="en-US" altLang="en-US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A7AB2CB7-009C-6140-9EB7-4F1A347A6D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E0DDE4E1-0766-3742-9C33-0728CA70A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12F97450-3F97-8D42-A21C-3A170192BF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1B2F92B-0DC5-4144-9815-B57BFF08FBF5}" type="slidenum">
              <a:rPr lang="en-US" altLang="en-US" sz="1200"/>
              <a:pPr algn="r" eaLnBrk="1" hangingPunct="1"/>
              <a:t>46</a:t>
            </a:fld>
            <a:endParaRPr lang="en-US" altLang="en-US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58BFC135-5957-4F4A-9C93-A9C93163E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0977DAE-0814-5740-9EEC-89F140464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BCC014B3-5E71-BF4C-A14A-AE9F7D9D31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1F43DB7-8646-7B4F-A037-DC6D26511C85}" type="slidenum">
              <a:rPr lang="en-US" altLang="en-US" sz="1200"/>
              <a:pPr algn="r" eaLnBrk="1" hangingPunct="1"/>
              <a:t>47</a:t>
            </a:fld>
            <a:endParaRPr lang="en-US" altLang="en-US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23769575-9AF9-214F-8B5C-DE1ABCB96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C3615EF-2D44-034E-A747-4CF210F52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3F7F6A40-A405-8E4E-935A-D9DD7643FDB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DBF3737-8979-764B-A290-87CD15ADF65F}" type="slidenum">
              <a:rPr lang="en-US" altLang="en-US" sz="1200"/>
              <a:pPr algn="r" eaLnBrk="1" hangingPunct="1"/>
              <a:t>48</a:t>
            </a:fld>
            <a:endParaRPr lang="en-US" altLang="en-US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8B132CFC-3AF7-7D4B-96D9-85909F1B1B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0B70EDEE-79CD-6B4C-BC3E-97A56E49D3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C1C6814E-3892-3548-A18D-2E9C670DDCB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E94B44B-0334-B041-AA3E-52BFE6FC4504}" type="slidenum">
              <a:rPr lang="en-US" altLang="en-US" sz="1200"/>
              <a:pPr algn="r" eaLnBrk="1" hangingPunct="1"/>
              <a:t>52</a:t>
            </a:fld>
            <a:endParaRPr lang="en-US" altLang="en-US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126E0B29-F117-174C-92E7-0C93DE2DCF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3FE933E-A339-CF4A-979E-72AFF796B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7D1C9EF0-1A1C-F745-9D41-E9A3737955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108AD49-627A-5548-98D9-4E29215D6495}" type="slidenum">
              <a:rPr lang="en-US" altLang="en-US" sz="1200"/>
              <a:pPr algn="r" eaLnBrk="1" hangingPunct="1"/>
              <a:t>53</a:t>
            </a:fld>
            <a:endParaRPr lang="en-US" altLang="en-US" sz="12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84676E83-F97F-C54C-AD13-EBEC530B60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782CBFC-8650-8341-851F-620EAE1E6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10F14364-101C-434F-ABD5-DA3ECDA46D1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A3C2C4A-1F5F-DD44-9A3C-F0DA137DBEB4}" type="slidenum">
              <a:rPr lang="en-US" altLang="en-US" sz="1200"/>
              <a:pPr algn="r" eaLnBrk="1" hangingPunct="1"/>
              <a:t>12</a:t>
            </a:fld>
            <a:endParaRPr lang="en-US" altLang="en-US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D3C82C8-D91F-B14C-9E2C-A38750D99C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8AF13A5-B420-D145-8342-18B019B7D0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0A7FD3AA-D23D-9D4A-B2CE-D55664A330D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2EC277A-F9A0-5D41-B992-1D0976B042A1}" type="slidenum">
              <a:rPr lang="en-US" altLang="en-US" sz="1200"/>
              <a:pPr algn="r" eaLnBrk="1" hangingPunct="1"/>
              <a:t>16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3B7B033C-E2B9-DA40-B2B2-FD52D511F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27DDC8F-D387-3A4C-8952-70E8A7D0F6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C474895F-969D-4A41-B4C0-1A2D0A948F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4539584-95B9-3D4C-A700-9DBE3EE5EEF1}" type="slidenum">
              <a:rPr lang="en-US" altLang="en-US" sz="1200"/>
              <a:pPr algn="r" eaLnBrk="1" hangingPunct="1"/>
              <a:t>18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8DE2A1AE-1EEB-EA42-994D-E332EA5D47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B7F89BF-F321-B141-B566-170218E90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29195ED2-9912-7F45-947B-86CC0D1B61D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50C2ABB-244D-4A46-BFE5-2B1C7211329B}" type="slidenum">
              <a:rPr lang="en-US" altLang="en-US" sz="1200"/>
              <a:pPr algn="r" eaLnBrk="1" hangingPunct="1"/>
              <a:t>19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0B1C02A-AC2C-6D48-9F11-0BD82D3B2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AD165A7-D2E6-1646-9B01-CB646BF11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3DF151ED-DDE5-4841-96B1-0B5DC4F9DD3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7CDAD3C-AC49-A340-9DA3-55353ADF5BA7}" type="slidenum">
              <a:rPr lang="en-US" altLang="en-US" sz="1200"/>
              <a:pPr algn="r" eaLnBrk="1" hangingPunct="1"/>
              <a:t>20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D303DA9C-C114-4C48-A663-F248C24B4D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9468745-A73A-CA40-A48F-23D4F3B8D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11F23AE3-81DC-1B41-AC07-D357FC0303A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1E672AD-41D8-6141-931F-47AC9285AC21}" type="slidenum">
              <a:rPr lang="en-US" altLang="en-US" sz="1200"/>
              <a:pPr algn="r" eaLnBrk="1" hangingPunct="1"/>
              <a:t>21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9D7C389F-BE84-814F-88C8-3D84D24E1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A997C01-21DB-0342-AD60-03AC13704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5EE1D7E5-C692-EC4C-89F0-270912C0FF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21AC390-1BA1-A44B-9F48-5C2B422E9FE3}" type="slidenum">
              <a:rPr lang="en-US" altLang="en-US" sz="1200"/>
              <a:pPr algn="r" eaLnBrk="1" hangingPunct="1"/>
              <a:t>22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0E4BCC56-4691-E845-A267-9E5D1BC11A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C2D351C-39FC-9947-8AEE-44E37D4FF4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391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830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1112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3ABDFAEF-7467-8C45-897B-019D0CDBD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438900"/>
            <a:ext cx="6543676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fr-FR" altLang="fr-FR" sz="750" b="1">
                <a:solidFill>
                  <a:srgbClr val="D4D4D4"/>
                </a:solidFill>
              </a:rPr>
              <a:t>Servier Medical Art de Servier est mis à disposition selon les termes de la licence Creative Commons Attribution 3.0 France</a:t>
            </a:r>
            <a:endParaRPr lang="en-US" altLang="fr-FR" sz="750" b="1">
              <a:solidFill>
                <a:srgbClr val="D4D4D4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2" y="74712"/>
            <a:ext cx="8554618" cy="133806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23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914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549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218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8619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010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92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40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1025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>
            <a:extLst>
              <a:ext uri="{FF2B5EF4-FFF2-40B4-BE49-F238E27FC236}">
                <a16:creationId xmlns:a16="http://schemas.microsoft.com/office/drawing/2014/main" id="{DF1EF5B2-3650-2441-A65F-4DEBF74DFF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22">
            <a:extLst>
              <a:ext uri="{FF2B5EF4-FFF2-40B4-BE49-F238E27FC236}">
                <a16:creationId xmlns:a16="http://schemas.microsoft.com/office/drawing/2014/main" id="{6D94011C-6634-0F48-96B5-31D5060FE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Text Box 39">
            <a:extLst>
              <a:ext uri="{FF2B5EF4-FFF2-40B4-BE49-F238E27FC236}">
                <a16:creationId xmlns:a16="http://schemas.microsoft.com/office/drawing/2014/main" id="{6B18474C-DCC1-5640-8024-4666D17CBF60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baseline="30000"/>
              <a:t>Copyright © 2015 Cengage Learning</a:t>
            </a:r>
            <a:r>
              <a:rPr lang="en-US" altLang="en-US" baseline="42000"/>
              <a:t>®</a:t>
            </a:r>
            <a:r>
              <a:rPr lang="en-US" altLang="en-US" baseline="30000"/>
              <a:t>.</a:t>
            </a:r>
            <a:endParaRPr lang="en-US" altLang="en-US"/>
          </a:p>
        </p:txBody>
      </p:sp>
      <p:pic>
        <p:nvPicPr>
          <p:cNvPr id="1029" name="Picture 6" descr="CL_Logo_Black_R.eps">
            <a:extLst>
              <a:ext uri="{FF2B5EF4-FFF2-40B4-BE49-F238E27FC236}">
                <a16:creationId xmlns:a16="http://schemas.microsoft.com/office/drawing/2014/main" id="{9840D535-EF52-284C-8C42-82555666970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C5581DE2-7AF8-894B-B5A4-1AD634CA1C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2900" y="-609600"/>
            <a:ext cx="8458200" cy="1828800"/>
          </a:xfrm>
        </p:spPr>
        <p:txBody>
          <a:bodyPr/>
          <a:lstStyle/>
          <a:p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Blood and Blood Disorders</a:t>
            </a:r>
          </a:p>
        </p:txBody>
      </p:sp>
      <p:pic>
        <p:nvPicPr>
          <p:cNvPr id="4098" name="Picture 4">
            <a:extLst>
              <a:ext uri="{FF2B5EF4-FFF2-40B4-BE49-F238E27FC236}">
                <a16:creationId xmlns:a16="http://schemas.microsoft.com/office/drawing/2014/main" id="{637AA18D-02B5-D64A-BE56-A921F382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1295400"/>
            <a:ext cx="4038600" cy="535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80719AD2-182D-0844-A654-E72322307B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/>
          <a:lstStyle/>
          <a:p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How do RBCs hold Oxygen?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EE75F5BC-9F61-7647-91FA-689E8D156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5181600"/>
            <a:ext cx="8229600" cy="13716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Consists of four protein chains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 center is an iron group (heme) that helps bind oxygen gas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Each RBC can hold up 1.2 billion molecules of oxygen gas</a:t>
            </a:r>
          </a:p>
        </p:txBody>
      </p:sp>
      <p:pic>
        <p:nvPicPr>
          <p:cNvPr id="13315" name="Picture 4" descr="Hemoglobin with iron atom">
            <a:extLst>
              <a:ext uri="{FF2B5EF4-FFF2-40B4-BE49-F238E27FC236}">
                <a16:creationId xmlns:a16="http://schemas.microsoft.com/office/drawing/2014/main" id="{2CAB70D1-B703-694F-B9B8-E3E44A24D42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990600"/>
            <a:ext cx="4038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5D738DD6-595E-4C47-A552-4EEB2AF26E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More about Hemoglobin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AF74CEA9-311A-5D4D-B846-DAF25E82D6D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42900" y="1524000"/>
            <a:ext cx="8458200" cy="5181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Hemoglobin important in oxygen transport</a:t>
            </a:r>
          </a:p>
          <a:p>
            <a:pPr eaLnBrk="1" hangingPunct="1"/>
            <a:endParaRPr lang="en-US" altLang="en-US" sz="36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Normal hemoglobin:</a:t>
            </a:r>
          </a:p>
          <a:p>
            <a:pPr lvl="1" eaLnBrk="1" hangingPunct="1"/>
            <a:endParaRPr lang="en-US" altLang="en-US" sz="2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Male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13.5 to 18 hemoglobin in grams (g)/100 milliliters (ml)</a:t>
            </a:r>
          </a:p>
          <a:p>
            <a:pPr lvl="1" eaLnBrk="1" hangingPunct="1"/>
            <a:endParaRPr lang="en-US" altLang="en-US" sz="2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Female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 to 16 g/100 ml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CE8E6016-E9C2-3549-B56E-3F9448ED27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6700" y="152400"/>
            <a:ext cx="8610600" cy="9144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Other Cells: Leukocytes and Platelets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9B76A384-0C6C-2340-907A-35BC56965CB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219200"/>
            <a:ext cx="8382000" cy="5334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Leukocytes protect individual from infection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Normal count: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4,500 to 11,000 mm</a:t>
            </a:r>
            <a:r>
              <a:rPr lang="en-US" altLang="en-US" sz="2400" baseline="30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</a:p>
          <a:p>
            <a:pPr eaLnBrk="1" hangingPunct="1"/>
            <a:r>
              <a:rPr lang="en-US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Platelets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Also known as thrombocytes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Important in blood clotting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Normal count: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150,000 to 350,000 mm</a:t>
            </a:r>
            <a:r>
              <a:rPr lang="en-US" altLang="en-US" sz="2400" baseline="30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endParaRPr lang="en-US" altLang="en-US" sz="24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2" eaLnBrk="1" hangingPunct="1">
              <a:spcBef>
                <a:spcPts val="1800"/>
              </a:spcBef>
            </a:pPr>
            <a:r>
              <a:rPr lang="en-US" altLang="en-US" sz="1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Note: normal values may vary some from different laboratories or sources</a:t>
            </a:r>
          </a:p>
          <a:p>
            <a:pPr lvl="2" eaLnBrk="1" hangingPunct="1">
              <a:buFontTx/>
              <a:buNone/>
            </a:pPr>
            <a:endParaRPr lang="en-US" altLang="en-US" sz="1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07-05_production_1">
            <a:extLst>
              <a:ext uri="{FF2B5EF4-FFF2-40B4-BE49-F238E27FC236}">
                <a16:creationId xmlns:a16="http://schemas.microsoft.com/office/drawing/2014/main" id="{3A6565CC-D4AC-4F4A-999A-55DE9268189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20000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4" name="Rectangle 3">
            <a:extLst>
              <a:ext uri="{FF2B5EF4-FFF2-40B4-BE49-F238E27FC236}">
                <a16:creationId xmlns:a16="http://schemas.microsoft.com/office/drawing/2014/main" id="{C1FA6645-41C6-5C45-B713-C55C9E9093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r>
              <a:rPr lang="en-US" altLang="en-US" sz="40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Blood Maturation:  All in the bones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0C52AFBD-AC43-9E47-994D-8F1A984B1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Blood Clotting:  Hemostasis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45280A40-BA97-0246-B830-C31037839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3352800" cy="48006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Platelets:  </a:t>
            </a:r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essential for blood clotting</a:t>
            </a:r>
          </a:p>
          <a:p>
            <a:pPr>
              <a:lnSpc>
                <a:spcPct val="90000"/>
              </a:lnSpc>
            </a:pPr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Blood vessel leakage leads to the process called hemostasis </a:t>
            </a:r>
          </a:p>
          <a:p>
            <a:pPr>
              <a:lnSpc>
                <a:spcPct val="90000"/>
              </a:lnSpc>
            </a:pPr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Platelets</a:t>
            </a:r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mediate this process</a:t>
            </a:r>
          </a:p>
        </p:txBody>
      </p:sp>
      <p:pic>
        <p:nvPicPr>
          <p:cNvPr id="19459" name="Picture 5" descr="07-09_clotdevelopment_1">
            <a:extLst>
              <a:ext uri="{FF2B5EF4-FFF2-40B4-BE49-F238E27FC236}">
                <a16:creationId xmlns:a16="http://schemas.microsoft.com/office/drawing/2014/main" id="{3D1E9838-0419-BA4F-81D2-2AE683CD64E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07-08_hemostasis_1">
            <a:extLst>
              <a:ext uri="{FF2B5EF4-FFF2-40B4-BE49-F238E27FC236}">
                <a16:creationId xmlns:a16="http://schemas.microsoft.com/office/drawing/2014/main" id="{52625A00-2FE3-B24F-967C-84ADA28F655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0"/>
            <a:ext cx="3819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Rectangle 5" descr="Cascade of events that leads to clotting involving platelets and fibrin strands.">
            <a:extLst>
              <a:ext uri="{FF2B5EF4-FFF2-40B4-BE49-F238E27FC236}">
                <a16:creationId xmlns:a16="http://schemas.microsoft.com/office/drawing/2014/main" id="{22D5FBDC-A908-DD47-BDAD-FFE66E72AC0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81000"/>
            <a:ext cx="4038600" cy="6096000"/>
          </a:xfrm>
          <a:solidFill>
            <a:schemeClr val="bg1"/>
          </a:solidFill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Blood Clotting:</a:t>
            </a:r>
          </a:p>
          <a:p>
            <a:pPr>
              <a:buFont typeface="Wingdings" pitchFamily="2" charset="2"/>
              <a:buNone/>
            </a:pPr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 cascade of events occurs when blood vessel damaged</a:t>
            </a:r>
          </a:p>
          <a:p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What is hemophilia?</a:t>
            </a:r>
          </a:p>
          <a:p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What common drugs make you bleed more and interfere with clotting?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6EB7B9A0-2EE2-134F-8FD2-67FE24ED780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Anatomy and Physiology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503B6706-F660-9F47-85C4-17557060129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1219200"/>
            <a:ext cx="4267200" cy="5410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Blood-forming organs: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Lymph nodes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Bone marrow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Spleen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Liver</a:t>
            </a:r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Lymph system protects against pathogens</a:t>
            </a:r>
          </a:p>
        </p:txBody>
      </p:sp>
      <p:pic>
        <p:nvPicPr>
          <p:cNvPr id="4" name="Picture 3" title="Anatomy of the Immune System">
            <a:extLst>
              <a:ext uri="{FF2B5EF4-FFF2-40B4-BE49-F238E27FC236}">
                <a16:creationId xmlns:a16="http://schemas.microsoft.com/office/drawing/2014/main" id="{5F0841E7-D0BD-5042-8ACB-FB32FB83B3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338" y="1600200"/>
            <a:ext cx="4359275" cy="46180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F3559EB7-9A2E-F744-AF4E-A59729D0C3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Abnormal Cell Counts = Disorder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CAABA-45AE-C44E-A55B-70F629FA8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81100"/>
            <a:ext cx="8610600" cy="5372100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altLang="en-US" b="1" u="sng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Red Blood Cells</a:t>
            </a:r>
          </a:p>
          <a:p>
            <a:pPr eaLnBrk="1" hangingPunct="1">
              <a:defRPr/>
            </a:pPr>
            <a:r>
              <a:rPr lang="en-US" altLang="en-US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Erythrocytopenia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Erythrocytosis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b="1" u="sng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White Blood Cells</a:t>
            </a:r>
          </a:p>
          <a:p>
            <a:pPr eaLnBrk="1" hangingPunct="1">
              <a:defRPr/>
            </a:pP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Leukocytopenia</a:t>
            </a:r>
          </a:p>
          <a:p>
            <a:pPr eaLnBrk="1" hangingPunct="1">
              <a:defRPr/>
            </a:pP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Leukocytosis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b="1" u="sng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Platelets</a:t>
            </a:r>
          </a:p>
          <a:p>
            <a:pPr eaLnBrk="1" hangingPunct="1">
              <a:defRPr/>
            </a:pP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Thrombocytopenia</a:t>
            </a:r>
          </a:p>
          <a:p>
            <a:pPr eaLnBrk="1" hangingPunct="1">
              <a:defRPr/>
            </a:pP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9E6403BA-F556-0F44-AA01-DD6ECCCC7CE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Common Signs and Symptoms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FE289CF8-0DE3-FC4A-8357-73B25E59585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447800"/>
            <a:ext cx="8305800" cy="47244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Erythrocytopenia</a:t>
            </a:r>
          </a:p>
          <a:p>
            <a:pPr lvl="1" eaLnBrk="1" hangingPunct="1"/>
            <a:endParaRPr lang="en-US" altLang="en-US" sz="2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Decrease in RBCs leading to anemia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Fatigue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Headache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 RBCs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Pallor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Shortness of breath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821D86FE-B1BE-8A47-949D-0DA81F550E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Common Signs and Symptoms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D37CAAA9-0BAD-FA48-860A-B58D58CF2B5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Erythrocytosis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Increased RBCs</a:t>
            </a:r>
          </a:p>
          <a:p>
            <a:pPr lvl="1" eaLnBrk="1" hangingPunct="1"/>
            <a:endParaRPr lang="en-US" altLang="en-US" sz="2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 RBCs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Reddened skin tones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Bloodshot eyes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Increased blood volume and pressure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Increased blood volume of heart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DCC687ED-61F9-2A4E-A763-46C6DA989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Learning Objectives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CE550043-6F64-894A-92C8-E233C472CC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685800"/>
            <a:ext cx="8305800" cy="5943600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Define the terminology common to the blood and blood-forming organs and the disorders of the blood and blood-forming organs.</a:t>
            </a:r>
          </a:p>
          <a:p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Discuss the anatomy/physiology of the blood and blood-forming organs. </a:t>
            </a:r>
          </a:p>
          <a:p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Describe the common diagnostics used to determine the type/cause of the blood</a:t>
            </a:r>
          </a:p>
          <a:p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Identify the common disorders of the blood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31DFA3B7-DE82-6646-80A4-CF854E464B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Common Signs and Symptoms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6B3160C4-540D-004A-BF00-413E1392862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Leukocytopenia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Decreased white blood cells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Weakens immune system</a:t>
            </a:r>
          </a:p>
          <a:p>
            <a:pPr eaLnBrk="1" hangingPunct="1"/>
            <a:endParaRPr lang="en-US" altLang="en-US" sz="36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Leukocytosis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Increased white blood cells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Normal response to acute infections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9FAF0562-2173-6E48-9DEE-B15C735B98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Common Signs and Symptoms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078717E1-03F5-5D4B-804E-B34740A0DA0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Thrombocytopenia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Decreased platelet count leading to coagulation problem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Petechiae</a:t>
            </a:r>
          </a:p>
          <a:p>
            <a:pPr lvl="3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Small hemorrhages in skin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Ecchymoses</a:t>
            </a:r>
          </a:p>
          <a:p>
            <a:pPr lvl="3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Large areas of bruising or hemorrhage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Epistaxis, also called a nosebleed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Bleeding in mouth, gums, and mucous membranes</a:t>
            </a:r>
          </a:p>
          <a:p>
            <a:pPr lvl="3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8E5BC8C9-E977-C041-AE0E-D1761F14B53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Diagnostic Tests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684D9A35-0632-AC49-B5D6-58989678AAB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Complete blood count with differential and indices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Biopsy of blood-forming organs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Hematocrit (Hct) reflects amount of red cell mass as proportion of whole blood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Hemoglobin (Hgb) reflects blood</a:t>
            </a:r>
            <a:r>
              <a:rPr lang="ja-JP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en-US" altLang="ja-JP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 oxygen-carrying potential</a:t>
            </a:r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C06F40B5-496A-2D42-B565-2867EAFE7C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Diagnostic Tests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794D1A61-E09F-4F4B-B166-0124ADC0D18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382000" cy="4876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Bleeding time determines platelet disorders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E.g., hemophilia, thrombocytopenia, disseminated intravascular coagulation</a:t>
            </a:r>
          </a:p>
          <a:p>
            <a:pPr eaLnBrk="1" hangingPunct="1">
              <a:spcBef>
                <a:spcPts val="2400"/>
              </a:spcBef>
            </a:pPr>
            <a:r>
              <a:rPr lang="en-US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Prothrombin time (PT), partial thromboplastin time (PTT), and international normalized ratio (INR) measure blood</a:t>
            </a:r>
            <a:r>
              <a:rPr lang="ja-JP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en-US" altLang="ja-JP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 ability to clot</a:t>
            </a:r>
            <a:endParaRPr lang="en-US" altLang="en-US" sz="36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E0407865-9B27-6F44-8F42-196C5F47E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Red Blood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04664-25AF-3A4C-AB75-E3898A14D91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Anemia (many types)</a:t>
            </a:r>
          </a:p>
          <a:p>
            <a:pPr lvl="1"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Iron Deficiency</a:t>
            </a:r>
          </a:p>
          <a:p>
            <a:pPr lvl="1"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Folic Acid </a:t>
            </a:r>
          </a:p>
          <a:p>
            <a:pPr lvl="1"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Pernicious</a:t>
            </a:r>
          </a:p>
          <a:p>
            <a:pPr lvl="1"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Hemolytic</a:t>
            </a:r>
          </a:p>
          <a:p>
            <a:pPr lvl="1"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Sickle-cell</a:t>
            </a:r>
          </a:p>
          <a:p>
            <a:pPr lvl="1"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Aplastic</a:t>
            </a:r>
          </a:p>
          <a:p>
            <a:pPr>
              <a:defRPr/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88073990-92DC-5347-8B4D-3177AA022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Red Blood Cells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7061DC70-5E1E-DE44-B14B-6FD2DB0A07E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Anemia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Decrease in oxygen-carrying ability of RBC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Pallor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Fatigue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Shortness of breath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Tachycardia (increased heart rate)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Headache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Irritability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Syncope</a:t>
            </a:r>
          </a:p>
          <a:p>
            <a:pPr lvl="2" eaLnBrk="1" hangingPunct="1">
              <a:buFontTx/>
              <a:buNone/>
            </a:pPr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D31BFD7B-D8FE-8C43-ADF1-F15471CA72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Red Blood Cells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0CBC6D7C-D7A1-FF41-A868-04F6745E4AD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Iron deficiency anemia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Loss of iron or inadequate intake of iron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Causes: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loss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 dietary intake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 dietary intake of iron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E21E665C-3B6D-0248-A5A6-08CD475026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Red Blood Cells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8F59AB8B-B6C2-4F4A-A052-BB9EA7A9468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Folic acid deficiency anemia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Folic acid needed for maturation of RBCs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Causes: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Poor diet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Overcooking of vegetables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Overconsumption of alcohol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 folic acid intake by eating green and yellow vegetables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DF72130F-5BB1-B546-8804-F83199FBC3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Red Blood Cells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C9D468EE-468E-F848-8270-0B4C5101740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8229600" cy="4495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Pernicious anemia</a:t>
            </a:r>
          </a:p>
          <a:p>
            <a:pPr lvl="1" eaLnBrk="1" hangingPunct="1"/>
            <a:endParaRPr lang="en-US" altLang="en-US" sz="2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Lack of intrinsic factor leading to inadequate absorption of vitamin B</a:t>
            </a:r>
            <a:r>
              <a:rPr lang="en-US" altLang="en-US" sz="2800" baseline="-25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</a:t>
            </a:r>
          </a:p>
          <a:p>
            <a:pPr lvl="1" eaLnBrk="1" hangingPunct="1"/>
            <a:endParaRPr lang="en-US" altLang="en-US" sz="2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Monthly injections of vitamin B</a:t>
            </a:r>
            <a:r>
              <a:rPr lang="en-US" altLang="en-US" sz="2400" baseline="-25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</a:t>
            </a:r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life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D73B0F35-6BBB-3843-A8FA-7B65047AC95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Red Blood Cells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0E300EC0-E777-3142-B6C6-EA8721F7826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Hemolytic anemia</a:t>
            </a:r>
          </a:p>
          <a:p>
            <a:pPr lvl="1" eaLnBrk="1" hangingPunct="1">
              <a:spcBef>
                <a:spcPts val="1500"/>
              </a:spcBef>
            </a:pPr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Destruction of RBCs related to antibody–antigen reaction</a:t>
            </a:r>
          </a:p>
          <a:p>
            <a:pPr lvl="1" eaLnBrk="1" hangingPunct="1">
              <a:spcBef>
                <a:spcPts val="1500"/>
              </a:spcBef>
            </a:pPr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Disorder of immune system leading to destruction of erythrocytes</a:t>
            </a:r>
          </a:p>
          <a:p>
            <a:pPr lvl="1" eaLnBrk="1" hangingPunct="1">
              <a:spcBef>
                <a:spcPts val="1500"/>
              </a:spcBef>
            </a:pPr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Exchange transfusion and/or splenectomy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Diagram of circulatory system">
            <a:extLst>
              <a:ext uri="{FF2B5EF4-FFF2-40B4-BE49-F238E27FC236}">
                <a16:creationId xmlns:a16="http://schemas.microsoft.com/office/drawing/2014/main" id="{10669BD2-3D2E-7045-BB37-D44395C1FF1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3947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2" name="Rectangle 3">
            <a:extLst>
              <a:ext uri="{FF2B5EF4-FFF2-40B4-BE49-F238E27FC236}">
                <a16:creationId xmlns:a16="http://schemas.microsoft.com/office/drawing/2014/main" id="{10360EDC-329B-C145-9422-B21B54FBE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2225"/>
            <a:ext cx="8229600" cy="1371600"/>
          </a:xfrm>
        </p:spPr>
        <p:txBody>
          <a:bodyPr/>
          <a:lstStyle/>
          <a:p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Circulatory system</a:t>
            </a:r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098CA6A5-BDA3-F644-BB11-25E9B64C0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5334000"/>
            <a:ext cx="8229600" cy="1371600"/>
          </a:xfrm>
          <a:solidFill>
            <a:schemeClr val="bg1"/>
          </a:solidFill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Circulatory system includes heart, lungs, and blood vessels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AD1C700B-D3B8-AA49-9E19-0F4AB595BF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Red Blood Cells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76F50B46-1331-244E-9656-E35581EF233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143000"/>
            <a:ext cx="3505200" cy="5410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Sickle cell anemia</a:t>
            </a:r>
          </a:p>
          <a:p>
            <a:pPr lvl="1" eaLnBrk="1" hangingPunct="1"/>
            <a:r>
              <a:rPr lang="en-US" altLang="en-US" sz="2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Hereditary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 sz="2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Found in African American race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 sz="2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Abnormal sickle shape of erythrocyte</a:t>
            </a:r>
          </a:p>
          <a:p>
            <a:pPr lvl="2" eaLnBrk="1" hangingPunct="1"/>
            <a:r>
              <a:rPr lang="en-US" altLang="en-US" sz="1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Does not allow cell to travel smoothly through vessels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 sz="2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Symptomatic treatment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 sz="2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cure</a:t>
            </a:r>
          </a:p>
        </p:txBody>
      </p:sp>
      <p:pic>
        <p:nvPicPr>
          <p:cNvPr id="46083" name="Picture 1">
            <a:extLst>
              <a:ext uri="{FF2B5EF4-FFF2-40B4-BE49-F238E27FC236}">
                <a16:creationId xmlns:a16="http://schemas.microsoft.com/office/drawing/2014/main" id="{CD9017E4-1921-A443-B66E-C8F27A17B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428783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2BE767FF-6A71-3D44-BDF5-CBAEC2362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8563" y="838200"/>
            <a:ext cx="4135437" cy="1003300"/>
          </a:xfrm>
        </p:spPr>
        <p:txBody>
          <a:bodyPr/>
          <a:lstStyle/>
          <a:p>
            <a:r>
              <a:rPr lang="fr-FR" altLang="en-US" sz="3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Sickle-Cell</a:t>
            </a:r>
          </a:p>
        </p:txBody>
      </p:sp>
      <p:grpSp>
        <p:nvGrpSpPr>
          <p:cNvPr id="48130" name="Group 3">
            <a:extLst>
              <a:ext uri="{FF2B5EF4-FFF2-40B4-BE49-F238E27FC236}">
                <a16:creationId xmlns:a16="http://schemas.microsoft.com/office/drawing/2014/main" id="{D9240043-1F4E-7042-A67A-507BF9ADA764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3429000"/>
            <a:ext cx="2068513" cy="1163638"/>
            <a:chOff x="965" y="1469"/>
            <a:chExt cx="1737" cy="977"/>
          </a:xfrm>
        </p:grpSpPr>
        <p:sp>
          <p:nvSpPr>
            <p:cNvPr id="48186" name="Freeform 4">
              <a:extLst>
                <a:ext uri="{FF2B5EF4-FFF2-40B4-BE49-F238E27FC236}">
                  <a16:creationId xmlns:a16="http://schemas.microsoft.com/office/drawing/2014/main" id="{96EA60D8-9229-F54B-B498-113EF68FE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1469"/>
              <a:ext cx="1737" cy="977"/>
            </a:xfrm>
            <a:custGeom>
              <a:avLst/>
              <a:gdLst>
                <a:gd name="T0" fmla="*/ 10162 w 281"/>
                <a:gd name="T1" fmla="*/ 21006 h 148"/>
                <a:gd name="T2" fmla="*/ 96370 w 281"/>
                <a:gd name="T3" fmla="*/ 66456 h 148"/>
                <a:gd name="T4" fmla="*/ 277296 w 281"/>
                <a:gd name="T5" fmla="*/ 110163 h 148"/>
                <a:gd name="T6" fmla="*/ 372250 w 281"/>
                <a:gd name="T7" fmla="*/ 49464 h 148"/>
                <a:gd name="T8" fmla="*/ 350509 w 281"/>
                <a:gd name="T9" fmla="*/ 231575 h 148"/>
                <a:gd name="T10" fmla="*/ 204311 w 281"/>
                <a:gd name="T11" fmla="*/ 252574 h 148"/>
                <a:gd name="T12" fmla="*/ 10162 w 281"/>
                <a:gd name="T13" fmla="*/ 21006 h 1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1" h="148">
                  <a:moveTo>
                    <a:pt x="7" y="11"/>
                  </a:moveTo>
                  <a:cubicBezTo>
                    <a:pt x="14" y="0"/>
                    <a:pt x="28" y="17"/>
                    <a:pt x="66" y="35"/>
                  </a:cubicBezTo>
                  <a:cubicBezTo>
                    <a:pt x="114" y="58"/>
                    <a:pt x="157" y="73"/>
                    <a:pt x="190" y="58"/>
                  </a:cubicBezTo>
                  <a:cubicBezTo>
                    <a:pt x="223" y="42"/>
                    <a:pt x="239" y="18"/>
                    <a:pt x="255" y="26"/>
                  </a:cubicBezTo>
                  <a:cubicBezTo>
                    <a:pt x="281" y="39"/>
                    <a:pt x="268" y="95"/>
                    <a:pt x="240" y="122"/>
                  </a:cubicBezTo>
                  <a:cubicBezTo>
                    <a:pt x="213" y="148"/>
                    <a:pt x="178" y="148"/>
                    <a:pt x="140" y="133"/>
                  </a:cubicBezTo>
                  <a:cubicBezTo>
                    <a:pt x="79" y="108"/>
                    <a:pt x="0" y="23"/>
                    <a:pt x="7" y="11"/>
                  </a:cubicBezTo>
                  <a:close/>
                </a:path>
              </a:pathLst>
            </a:custGeom>
            <a:solidFill>
              <a:srgbClr val="ED9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7" name="Freeform 5">
              <a:extLst>
                <a:ext uri="{FF2B5EF4-FFF2-40B4-BE49-F238E27FC236}">
                  <a16:creationId xmlns:a16="http://schemas.microsoft.com/office/drawing/2014/main" id="{4E86FEFA-D2A8-114A-808E-0538A9703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" y="1621"/>
              <a:ext cx="1335" cy="766"/>
            </a:xfrm>
            <a:custGeom>
              <a:avLst/>
              <a:gdLst>
                <a:gd name="T0" fmla="*/ 315184 w 216"/>
                <a:gd name="T1" fmla="*/ 45478 h 116"/>
                <a:gd name="T2" fmla="*/ 297724 w 216"/>
                <a:gd name="T3" fmla="*/ 100775 h 116"/>
                <a:gd name="T4" fmla="*/ 13214 w 216"/>
                <a:gd name="T5" fmla="*/ 26513 h 116"/>
                <a:gd name="T6" fmla="*/ 46756 w 216"/>
                <a:gd name="T7" fmla="*/ 40030 h 116"/>
                <a:gd name="T8" fmla="*/ 207308 w 216"/>
                <a:gd name="T9" fmla="*/ 119787 h 116"/>
                <a:gd name="T10" fmla="*/ 288978 w 216"/>
                <a:gd name="T11" fmla="*/ 81757 h 116"/>
                <a:gd name="T12" fmla="*/ 315184 w 216"/>
                <a:gd name="T13" fmla="*/ 45478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" h="116">
                  <a:moveTo>
                    <a:pt x="216" y="24"/>
                  </a:moveTo>
                  <a:cubicBezTo>
                    <a:pt x="214" y="23"/>
                    <a:pt x="209" y="34"/>
                    <a:pt x="204" y="53"/>
                  </a:cubicBezTo>
                  <a:cubicBezTo>
                    <a:pt x="181" y="116"/>
                    <a:pt x="85" y="97"/>
                    <a:pt x="9" y="14"/>
                  </a:cubicBezTo>
                  <a:cubicBezTo>
                    <a:pt x="0" y="0"/>
                    <a:pt x="16" y="7"/>
                    <a:pt x="32" y="21"/>
                  </a:cubicBezTo>
                  <a:cubicBezTo>
                    <a:pt x="49" y="36"/>
                    <a:pt x="95" y="66"/>
                    <a:pt x="142" y="63"/>
                  </a:cubicBezTo>
                  <a:cubicBezTo>
                    <a:pt x="168" y="61"/>
                    <a:pt x="188" y="58"/>
                    <a:pt x="198" y="43"/>
                  </a:cubicBezTo>
                  <a:cubicBezTo>
                    <a:pt x="209" y="28"/>
                    <a:pt x="216" y="24"/>
                    <a:pt x="216" y="24"/>
                  </a:cubicBezTo>
                  <a:close/>
                </a:path>
              </a:pathLst>
            </a:custGeom>
            <a:solidFill>
              <a:srgbClr val="E66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8" name="Freeform 6">
              <a:extLst>
                <a:ext uri="{FF2B5EF4-FFF2-40B4-BE49-F238E27FC236}">
                  <a16:creationId xmlns:a16="http://schemas.microsoft.com/office/drawing/2014/main" id="{2E6CBA83-8A28-E042-8B96-EFD21F56C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" y="1760"/>
              <a:ext cx="1014" cy="614"/>
            </a:xfrm>
            <a:custGeom>
              <a:avLst/>
              <a:gdLst>
                <a:gd name="T0" fmla="*/ 0 w 164"/>
                <a:gd name="T1" fmla="*/ 72228 h 93"/>
                <a:gd name="T2" fmla="*/ 83185 w 164"/>
                <a:gd name="T3" fmla="*/ 144455 h 93"/>
                <a:gd name="T4" fmla="*/ 191448 w 164"/>
                <a:gd name="T5" fmla="*/ 148198 h 93"/>
                <a:gd name="T6" fmla="*/ 238241 w 164"/>
                <a:gd name="T7" fmla="*/ 30515 h 93"/>
                <a:gd name="T8" fmla="*/ 230939 w 164"/>
                <a:gd name="T9" fmla="*/ 30515 h 93"/>
                <a:gd name="T10" fmla="*/ 220768 w 164"/>
                <a:gd name="T11" fmla="*/ 77978 h 93"/>
                <a:gd name="T12" fmla="*/ 178223 w 164"/>
                <a:gd name="T13" fmla="*/ 132948 h 93"/>
                <a:gd name="T14" fmla="*/ 71604 w 164"/>
                <a:gd name="T15" fmla="*/ 125494 h 93"/>
                <a:gd name="T16" fmla="*/ 0 w 164"/>
                <a:gd name="T17" fmla="*/ 72228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4" h="93">
                  <a:moveTo>
                    <a:pt x="0" y="38"/>
                  </a:moveTo>
                  <a:cubicBezTo>
                    <a:pt x="8" y="47"/>
                    <a:pt x="33" y="65"/>
                    <a:pt x="57" y="76"/>
                  </a:cubicBezTo>
                  <a:cubicBezTo>
                    <a:pt x="80" y="88"/>
                    <a:pt x="104" y="93"/>
                    <a:pt x="131" y="78"/>
                  </a:cubicBezTo>
                  <a:cubicBezTo>
                    <a:pt x="157" y="62"/>
                    <a:pt x="158" y="47"/>
                    <a:pt x="163" y="16"/>
                  </a:cubicBezTo>
                  <a:cubicBezTo>
                    <a:pt x="164" y="5"/>
                    <a:pt x="162" y="0"/>
                    <a:pt x="158" y="16"/>
                  </a:cubicBezTo>
                  <a:cubicBezTo>
                    <a:pt x="155" y="25"/>
                    <a:pt x="154" y="34"/>
                    <a:pt x="151" y="41"/>
                  </a:cubicBezTo>
                  <a:cubicBezTo>
                    <a:pt x="144" y="55"/>
                    <a:pt x="133" y="65"/>
                    <a:pt x="122" y="70"/>
                  </a:cubicBezTo>
                  <a:cubicBezTo>
                    <a:pt x="105" y="76"/>
                    <a:pt x="79" y="78"/>
                    <a:pt x="49" y="66"/>
                  </a:cubicBezTo>
                  <a:cubicBezTo>
                    <a:pt x="19" y="53"/>
                    <a:pt x="2" y="40"/>
                    <a:pt x="0" y="38"/>
                  </a:cubicBezTo>
                  <a:close/>
                </a:path>
              </a:pathLst>
            </a:custGeom>
            <a:solidFill>
              <a:srgbClr val="F7C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9" name="Freeform 7">
              <a:extLst>
                <a:ext uri="{FF2B5EF4-FFF2-40B4-BE49-F238E27FC236}">
                  <a16:creationId xmlns:a16="http://schemas.microsoft.com/office/drawing/2014/main" id="{8CA91B28-D547-7F4E-BC54-F3240785B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" y="1865"/>
              <a:ext cx="674" cy="509"/>
            </a:xfrm>
            <a:custGeom>
              <a:avLst/>
              <a:gdLst>
                <a:gd name="T0" fmla="*/ 0 w 109"/>
                <a:gd name="T1" fmla="*/ 95613 h 77"/>
                <a:gd name="T2" fmla="*/ 106640 w 109"/>
                <a:gd name="T3" fmla="*/ 103129 h 77"/>
                <a:gd name="T4" fmla="*/ 149195 w 109"/>
                <a:gd name="T5" fmla="*/ 47674 h 77"/>
                <a:gd name="T6" fmla="*/ 159367 w 109"/>
                <a:gd name="T7" fmla="*/ 0 h 77"/>
                <a:gd name="T8" fmla="*/ 140439 w 109"/>
                <a:gd name="T9" fmla="*/ 82022 h 77"/>
                <a:gd name="T10" fmla="*/ 0 w 109"/>
                <a:gd name="T11" fmla="*/ 95613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77">
                  <a:moveTo>
                    <a:pt x="0" y="50"/>
                  </a:moveTo>
                  <a:cubicBezTo>
                    <a:pt x="30" y="62"/>
                    <a:pt x="56" y="60"/>
                    <a:pt x="73" y="54"/>
                  </a:cubicBezTo>
                  <a:cubicBezTo>
                    <a:pt x="84" y="49"/>
                    <a:pt x="95" y="39"/>
                    <a:pt x="102" y="25"/>
                  </a:cubicBezTo>
                  <a:cubicBezTo>
                    <a:pt x="105" y="18"/>
                    <a:pt x="106" y="9"/>
                    <a:pt x="109" y="0"/>
                  </a:cubicBezTo>
                  <a:cubicBezTo>
                    <a:pt x="108" y="14"/>
                    <a:pt x="107" y="30"/>
                    <a:pt x="96" y="43"/>
                  </a:cubicBezTo>
                  <a:cubicBezTo>
                    <a:pt x="84" y="56"/>
                    <a:pt x="61" y="77"/>
                    <a:pt x="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90" name="Freeform 8">
              <a:extLst>
                <a:ext uri="{FF2B5EF4-FFF2-40B4-BE49-F238E27FC236}">
                  <a16:creationId xmlns:a16="http://schemas.microsoft.com/office/drawing/2014/main" id="{897F748A-A3B2-F348-AFEB-62D0060E7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8" y="1727"/>
              <a:ext cx="1218" cy="660"/>
            </a:xfrm>
            <a:custGeom>
              <a:avLst/>
              <a:gdLst>
                <a:gd name="T0" fmla="*/ 195678 w 197"/>
                <a:gd name="T1" fmla="*/ 119618 h 100"/>
                <a:gd name="T2" fmla="*/ 0 w 197"/>
                <a:gd name="T3" fmla="*/ 0 h 100"/>
                <a:gd name="T4" fmla="*/ 0 w 197"/>
                <a:gd name="T5" fmla="*/ 0 h 100"/>
                <a:gd name="T6" fmla="*/ 281958 w 197"/>
                <a:gd name="T7" fmla="*/ 70132 h 100"/>
                <a:gd name="T8" fmla="*/ 287881 w 197"/>
                <a:gd name="T9" fmla="*/ 43692 h 100"/>
                <a:gd name="T10" fmla="*/ 195678 w 197"/>
                <a:gd name="T11" fmla="*/ 119618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100">
                  <a:moveTo>
                    <a:pt x="134" y="63"/>
                  </a:moveTo>
                  <a:cubicBezTo>
                    <a:pt x="87" y="67"/>
                    <a:pt x="8" y="1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" y="82"/>
                    <a:pt x="170" y="100"/>
                    <a:pt x="193" y="37"/>
                  </a:cubicBezTo>
                  <a:cubicBezTo>
                    <a:pt x="194" y="32"/>
                    <a:pt x="196" y="27"/>
                    <a:pt x="197" y="23"/>
                  </a:cubicBezTo>
                  <a:cubicBezTo>
                    <a:pt x="191" y="35"/>
                    <a:pt x="181" y="60"/>
                    <a:pt x="134" y="63"/>
                  </a:cubicBezTo>
                  <a:close/>
                </a:path>
              </a:pathLst>
            </a:custGeom>
            <a:solidFill>
              <a:srgbClr val="D54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91" name="Freeform 9">
              <a:extLst>
                <a:ext uri="{FF2B5EF4-FFF2-40B4-BE49-F238E27FC236}">
                  <a16:creationId xmlns:a16="http://schemas.microsoft.com/office/drawing/2014/main" id="{45AC2651-3A14-3B40-A1F0-59344FF31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" y="1634"/>
              <a:ext cx="179" cy="627"/>
            </a:xfrm>
            <a:custGeom>
              <a:avLst/>
              <a:gdLst>
                <a:gd name="T0" fmla="*/ 8685 w 29"/>
                <a:gd name="T1" fmla="*/ 7491 h 95"/>
                <a:gd name="T2" fmla="*/ 40689 w 29"/>
                <a:gd name="T3" fmla="*/ 41686 h 95"/>
                <a:gd name="T4" fmla="*/ 0 w 29"/>
                <a:gd name="T5" fmla="*/ 180253 h 95"/>
                <a:gd name="T6" fmla="*/ 31967 w 29"/>
                <a:gd name="T7" fmla="*/ 34195 h 95"/>
                <a:gd name="T8" fmla="*/ 8685 w 29"/>
                <a:gd name="T9" fmla="*/ 7491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95">
                  <a:moveTo>
                    <a:pt x="6" y="4"/>
                  </a:moveTo>
                  <a:cubicBezTo>
                    <a:pt x="15" y="0"/>
                    <a:pt x="27" y="7"/>
                    <a:pt x="28" y="22"/>
                  </a:cubicBezTo>
                  <a:cubicBezTo>
                    <a:pt x="29" y="37"/>
                    <a:pt x="27" y="70"/>
                    <a:pt x="0" y="95"/>
                  </a:cubicBezTo>
                  <a:cubicBezTo>
                    <a:pt x="13" y="78"/>
                    <a:pt x="28" y="52"/>
                    <a:pt x="22" y="18"/>
                  </a:cubicBezTo>
                  <a:cubicBezTo>
                    <a:pt x="18" y="5"/>
                    <a:pt x="11" y="4"/>
                    <a:pt x="6" y="4"/>
                  </a:cubicBezTo>
                  <a:close/>
                </a:path>
              </a:pathLst>
            </a:custGeom>
            <a:solidFill>
              <a:srgbClr val="E66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92" name="Freeform 10">
              <a:extLst>
                <a:ext uri="{FF2B5EF4-FFF2-40B4-BE49-F238E27FC236}">
                  <a16:creationId xmlns:a16="http://schemas.microsoft.com/office/drawing/2014/main" id="{D33C1D61-C44D-B74F-A312-90954A7B9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1469"/>
              <a:ext cx="1737" cy="977"/>
            </a:xfrm>
            <a:custGeom>
              <a:avLst/>
              <a:gdLst>
                <a:gd name="T0" fmla="*/ 10162 w 281"/>
                <a:gd name="T1" fmla="*/ 21006 h 148"/>
                <a:gd name="T2" fmla="*/ 96370 w 281"/>
                <a:gd name="T3" fmla="*/ 66456 h 148"/>
                <a:gd name="T4" fmla="*/ 277296 w 281"/>
                <a:gd name="T5" fmla="*/ 110163 h 148"/>
                <a:gd name="T6" fmla="*/ 372250 w 281"/>
                <a:gd name="T7" fmla="*/ 49464 h 148"/>
                <a:gd name="T8" fmla="*/ 350509 w 281"/>
                <a:gd name="T9" fmla="*/ 231575 h 148"/>
                <a:gd name="T10" fmla="*/ 204311 w 281"/>
                <a:gd name="T11" fmla="*/ 252574 h 148"/>
                <a:gd name="T12" fmla="*/ 10162 w 281"/>
                <a:gd name="T13" fmla="*/ 21006 h 1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1" h="148">
                  <a:moveTo>
                    <a:pt x="7" y="11"/>
                  </a:moveTo>
                  <a:cubicBezTo>
                    <a:pt x="14" y="0"/>
                    <a:pt x="28" y="17"/>
                    <a:pt x="66" y="35"/>
                  </a:cubicBezTo>
                  <a:cubicBezTo>
                    <a:pt x="114" y="58"/>
                    <a:pt x="157" y="73"/>
                    <a:pt x="190" y="58"/>
                  </a:cubicBezTo>
                  <a:cubicBezTo>
                    <a:pt x="223" y="42"/>
                    <a:pt x="239" y="18"/>
                    <a:pt x="255" y="26"/>
                  </a:cubicBezTo>
                  <a:cubicBezTo>
                    <a:pt x="281" y="39"/>
                    <a:pt x="268" y="95"/>
                    <a:pt x="240" y="122"/>
                  </a:cubicBezTo>
                  <a:cubicBezTo>
                    <a:pt x="213" y="148"/>
                    <a:pt x="178" y="148"/>
                    <a:pt x="140" y="133"/>
                  </a:cubicBezTo>
                  <a:cubicBezTo>
                    <a:pt x="79" y="108"/>
                    <a:pt x="0" y="23"/>
                    <a:pt x="7" y="11"/>
                  </a:cubicBezTo>
                  <a:close/>
                </a:path>
              </a:pathLst>
            </a:custGeom>
            <a:noFill/>
            <a:ln w="206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93" name="Freeform 11">
              <a:extLst>
                <a:ext uri="{FF2B5EF4-FFF2-40B4-BE49-F238E27FC236}">
                  <a16:creationId xmlns:a16="http://schemas.microsoft.com/office/drawing/2014/main" id="{34D91102-5A4A-214F-8FF4-2EBD3C31F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" y="1766"/>
              <a:ext cx="1230" cy="608"/>
            </a:xfrm>
            <a:custGeom>
              <a:avLst/>
              <a:gdLst>
                <a:gd name="T0" fmla="*/ 0 w 199"/>
                <a:gd name="T1" fmla="*/ 0 h 92"/>
                <a:gd name="T2" fmla="*/ 272967 w 199"/>
                <a:gd name="T3" fmla="*/ 59181 h 92"/>
                <a:gd name="T4" fmla="*/ 290459 w 199"/>
                <a:gd name="T5" fmla="*/ 3754 h 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9" h="92">
                  <a:moveTo>
                    <a:pt x="0" y="0"/>
                  </a:moveTo>
                  <a:cubicBezTo>
                    <a:pt x="74" y="77"/>
                    <a:pt x="165" y="92"/>
                    <a:pt x="187" y="31"/>
                  </a:cubicBezTo>
                  <a:cubicBezTo>
                    <a:pt x="192" y="12"/>
                    <a:pt x="197" y="1"/>
                    <a:pt x="199" y="2"/>
                  </a:cubicBezTo>
                </a:path>
              </a:pathLst>
            </a:custGeom>
            <a:noFill/>
            <a:ln w="206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94" name="Freeform 12">
              <a:extLst>
                <a:ext uri="{FF2B5EF4-FFF2-40B4-BE49-F238E27FC236}">
                  <a16:creationId xmlns:a16="http://schemas.microsoft.com/office/drawing/2014/main" id="{AF0FC9A7-74C5-244B-8887-AE89BFF89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6" y="1713"/>
              <a:ext cx="12" cy="14"/>
            </a:xfrm>
            <a:custGeom>
              <a:avLst/>
              <a:gdLst>
                <a:gd name="T0" fmla="*/ 0 w 2"/>
                <a:gd name="T1" fmla="*/ 0 h 2"/>
                <a:gd name="T2" fmla="*/ 2592 w 2"/>
                <a:gd name="T3" fmla="*/ 4802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2" y="2"/>
                  </a:cubicBezTo>
                </a:path>
              </a:pathLst>
            </a:custGeom>
            <a:noFill/>
            <a:ln w="206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31" name="Group 13">
            <a:extLst>
              <a:ext uri="{FF2B5EF4-FFF2-40B4-BE49-F238E27FC236}">
                <a16:creationId xmlns:a16="http://schemas.microsoft.com/office/drawing/2014/main" id="{213BCE20-F9EE-FA4D-9386-0DA38EEEC7AC}"/>
              </a:ext>
            </a:extLst>
          </p:cNvPr>
          <p:cNvGrpSpPr>
            <a:grpSpLocks/>
          </p:cNvGrpSpPr>
          <p:nvPr/>
        </p:nvGrpSpPr>
        <p:grpSpPr bwMode="auto">
          <a:xfrm>
            <a:off x="7258050" y="3084513"/>
            <a:ext cx="1762125" cy="1457325"/>
            <a:chOff x="3093" y="1180"/>
            <a:chExt cx="1480" cy="1223"/>
          </a:xfrm>
        </p:grpSpPr>
        <p:sp>
          <p:nvSpPr>
            <p:cNvPr id="48175" name="Freeform 14">
              <a:extLst>
                <a:ext uri="{FF2B5EF4-FFF2-40B4-BE49-F238E27FC236}">
                  <a16:creationId xmlns:a16="http://schemas.microsoft.com/office/drawing/2014/main" id="{900E54A1-DF0B-8843-8246-1E1A08B99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" y="1180"/>
              <a:ext cx="1480" cy="1223"/>
            </a:xfrm>
            <a:custGeom>
              <a:avLst/>
              <a:gdLst>
                <a:gd name="T0" fmla="*/ 32566 w 236"/>
                <a:gd name="T1" fmla="*/ 9871 h 183"/>
                <a:gd name="T2" fmla="*/ 115898 w 236"/>
                <a:gd name="T3" fmla="*/ 299067 h 183"/>
                <a:gd name="T4" fmla="*/ 357370 w 236"/>
                <a:gd name="T5" fmla="*/ 205364 h 183"/>
                <a:gd name="T6" fmla="*/ 165490 w 236"/>
                <a:gd name="T7" fmla="*/ 177582 h 183"/>
                <a:gd name="T8" fmla="*/ 32566 w 236"/>
                <a:gd name="T9" fmla="*/ 9871 h 1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6" h="183">
                  <a:moveTo>
                    <a:pt x="21" y="5"/>
                  </a:moveTo>
                  <a:cubicBezTo>
                    <a:pt x="0" y="9"/>
                    <a:pt x="19" y="118"/>
                    <a:pt x="75" y="150"/>
                  </a:cubicBezTo>
                  <a:cubicBezTo>
                    <a:pt x="131" y="183"/>
                    <a:pt x="236" y="129"/>
                    <a:pt x="231" y="103"/>
                  </a:cubicBezTo>
                  <a:cubicBezTo>
                    <a:pt x="226" y="77"/>
                    <a:pt x="164" y="103"/>
                    <a:pt x="107" y="89"/>
                  </a:cubicBezTo>
                  <a:cubicBezTo>
                    <a:pt x="36" y="71"/>
                    <a:pt x="43" y="0"/>
                    <a:pt x="21" y="5"/>
                  </a:cubicBezTo>
                  <a:close/>
                </a:path>
              </a:pathLst>
            </a:custGeom>
            <a:solidFill>
              <a:srgbClr val="ED9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6" name="Freeform 15">
              <a:extLst>
                <a:ext uri="{FF2B5EF4-FFF2-40B4-BE49-F238E27FC236}">
                  <a16:creationId xmlns:a16="http://schemas.microsoft.com/office/drawing/2014/main" id="{8207E9A4-233B-6246-83F1-B2BE64886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1788"/>
              <a:ext cx="935" cy="274"/>
            </a:xfrm>
            <a:custGeom>
              <a:avLst/>
              <a:gdLst>
                <a:gd name="T0" fmla="*/ 231027 w 149"/>
                <a:gd name="T1" fmla="*/ 34029 h 41"/>
                <a:gd name="T2" fmla="*/ 120847 w 149"/>
                <a:gd name="T3" fmla="*/ 55829 h 41"/>
                <a:gd name="T4" fmla="*/ 0 w 149"/>
                <a:gd name="T5" fmla="*/ 0 h 41"/>
                <a:gd name="T6" fmla="*/ 102304 w 149"/>
                <a:gd name="T7" fmla="*/ 77890 h 41"/>
                <a:gd name="T8" fmla="*/ 231027 w 149"/>
                <a:gd name="T9" fmla="*/ 34029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9" h="41">
                  <a:moveTo>
                    <a:pt x="149" y="17"/>
                  </a:moveTo>
                  <a:cubicBezTo>
                    <a:pt x="146" y="12"/>
                    <a:pt x="117" y="23"/>
                    <a:pt x="78" y="28"/>
                  </a:cubicBezTo>
                  <a:cubicBezTo>
                    <a:pt x="42" y="32"/>
                    <a:pt x="17" y="23"/>
                    <a:pt x="0" y="0"/>
                  </a:cubicBezTo>
                  <a:cubicBezTo>
                    <a:pt x="8" y="21"/>
                    <a:pt x="38" y="41"/>
                    <a:pt x="66" y="39"/>
                  </a:cubicBezTo>
                  <a:cubicBezTo>
                    <a:pt x="86" y="38"/>
                    <a:pt x="137" y="17"/>
                    <a:pt x="149" y="17"/>
                  </a:cubicBezTo>
                  <a:close/>
                </a:path>
              </a:pathLst>
            </a:custGeom>
            <a:solidFill>
              <a:srgbClr val="F7C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7" name="Freeform 16">
              <a:extLst>
                <a:ext uri="{FF2B5EF4-FFF2-40B4-BE49-F238E27FC236}">
                  <a16:creationId xmlns:a16="http://schemas.microsoft.com/office/drawing/2014/main" id="{9586DA22-A9DB-684F-A619-539F8BCD9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" y="1882"/>
              <a:ext cx="753" cy="160"/>
            </a:xfrm>
            <a:custGeom>
              <a:avLst/>
              <a:gdLst>
                <a:gd name="T0" fmla="*/ 186047 w 120"/>
                <a:gd name="T1" fmla="*/ 5913 h 24"/>
                <a:gd name="T2" fmla="*/ 99346 w 120"/>
                <a:gd name="T3" fmla="*/ 27553 h 24"/>
                <a:gd name="T4" fmla="*/ 0 w 120"/>
                <a:gd name="T5" fmla="*/ 0 h 24"/>
                <a:gd name="T6" fmla="*/ 96114 w 120"/>
                <a:gd name="T7" fmla="*/ 35553 h 24"/>
                <a:gd name="T8" fmla="*/ 186047 w 120"/>
                <a:gd name="T9" fmla="*/ 59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" h="24">
                  <a:moveTo>
                    <a:pt x="120" y="3"/>
                  </a:moveTo>
                  <a:cubicBezTo>
                    <a:pt x="107" y="6"/>
                    <a:pt x="87" y="11"/>
                    <a:pt x="64" y="14"/>
                  </a:cubicBezTo>
                  <a:cubicBezTo>
                    <a:pt x="37" y="17"/>
                    <a:pt x="16" y="13"/>
                    <a:pt x="0" y="0"/>
                  </a:cubicBezTo>
                  <a:cubicBezTo>
                    <a:pt x="5" y="8"/>
                    <a:pt x="32" y="24"/>
                    <a:pt x="62" y="18"/>
                  </a:cubicBezTo>
                  <a:cubicBezTo>
                    <a:pt x="92" y="13"/>
                    <a:pt x="114" y="5"/>
                    <a:pt x="12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8" name="Freeform 17">
              <a:extLst>
                <a:ext uri="{FF2B5EF4-FFF2-40B4-BE49-F238E27FC236}">
                  <a16:creationId xmlns:a16="http://schemas.microsoft.com/office/drawing/2014/main" id="{B571100A-B563-E047-B4D1-F4F8F9FDB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" y="1641"/>
              <a:ext cx="997" cy="341"/>
            </a:xfrm>
            <a:custGeom>
              <a:avLst/>
              <a:gdLst>
                <a:gd name="T0" fmla="*/ 245820 w 159"/>
                <a:gd name="T1" fmla="*/ 72025 h 51"/>
                <a:gd name="T2" fmla="*/ 136081 w 159"/>
                <a:gd name="T3" fmla="*/ 92050 h 51"/>
                <a:gd name="T4" fmla="*/ 7625 w 159"/>
                <a:gd name="T5" fmla="*/ 22132 h 51"/>
                <a:gd name="T6" fmla="*/ 43410 w 159"/>
                <a:gd name="T7" fmla="*/ 54092 h 51"/>
                <a:gd name="T8" fmla="*/ 156052 w 159"/>
                <a:gd name="T9" fmla="*/ 66074 h 51"/>
                <a:gd name="T10" fmla="*/ 245820 w 159"/>
                <a:gd name="T11" fmla="*/ 72025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9" h="51">
                  <a:moveTo>
                    <a:pt x="159" y="36"/>
                  </a:moveTo>
                  <a:cubicBezTo>
                    <a:pt x="155" y="31"/>
                    <a:pt x="127" y="41"/>
                    <a:pt x="88" y="46"/>
                  </a:cubicBezTo>
                  <a:cubicBezTo>
                    <a:pt x="49" y="51"/>
                    <a:pt x="22" y="40"/>
                    <a:pt x="5" y="11"/>
                  </a:cubicBezTo>
                  <a:cubicBezTo>
                    <a:pt x="0" y="0"/>
                    <a:pt x="12" y="18"/>
                    <a:pt x="28" y="27"/>
                  </a:cubicBezTo>
                  <a:cubicBezTo>
                    <a:pt x="45" y="36"/>
                    <a:pt x="71" y="35"/>
                    <a:pt x="101" y="33"/>
                  </a:cubicBezTo>
                  <a:cubicBezTo>
                    <a:pt x="130" y="30"/>
                    <a:pt x="154" y="27"/>
                    <a:pt x="159" y="36"/>
                  </a:cubicBezTo>
                  <a:close/>
                </a:path>
              </a:pathLst>
            </a:custGeom>
            <a:solidFill>
              <a:srgbClr val="E66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9" name="Freeform 18">
              <a:extLst>
                <a:ext uri="{FF2B5EF4-FFF2-40B4-BE49-F238E27FC236}">
                  <a16:creationId xmlns:a16="http://schemas.microsoft.com/office/drawing/2014/main" id="{1B647229-C327-3C4F-819C-A68347D38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1" y="1848"/>
              <a:ext cx="965" cy="408"/>
            </a:xfrm>
            <a:custGeom>
              <a:avLst/>
              <a:gdLst>
                <a:gd name="T0" fmla="*/ 0 w 154"/>
                <a:gd name="T1" fmla="*/ 96047 h 61"/>
                <a:gd name="T2" fmla="*/ 148109 w 154"/>
                <a:gd name="T3" fmla="*/ 87954 h 61"/>
                <a:gd name="T4" fmla="*/ 221931 w 154"/>
                <a:gd name="T5" fmla="*/ 0 h 61"/>
                <a:gd name="T6" fmla="*/ 108017 w 154"/>
                <a:gd name="T7" fmla="*/ 87954 h 61"/>
                <a:gd name="T8" fmla="*/ 0 w 154"/>
                <a:gd name="T9" fmla="*/ 96047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4" h="61">
                  <a:moveTo>
                    <a:pt x="0" y="48"/>
                  </a:moveTo>
                  <a:cubicBezTo>
                    <a:pt x="16" y="60"/>
                    <a:pt x="57" y="61"/>
                    <a:pt x="96" y="44"/>
                  </a:cubicBezTo>
                  <a:cubicBezTo>
                    <a:pt x="136" y="27"/>
                    <a:pt x="154" y="8"/>
                    <a:pt x="144" y="0"/>
                  </a:cubicBezTo>
                  <a:cubicBezTo>
                    <a:pt x="145" y="7"/>
                    <a:pt x="121" y="29"/>
                    <a:pt x="70" y="44"/>
                  </a:cubicBezTo>
                  <a:cubicBezTo>
                    <a:pt x="25" y="58"/>
                    <a:pt x="4" y="49"/>
                    <a:pt x="0" y="48"/>
                  </a:cubicBezTo>
                  <a:close/>
                </a:path>
              </a:pathLst>
            </a:custGeom>
            <a:solidFill>
              <a:srgbClr val="E66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0" name="Freeform 19">
              <a:extLst>
                <a:ext uri="{FF2B5EF4-FFF2-40B4-BE49-F238E27FC236}">
                  <a16:creationId xmlns:a16="http://schemas.microsoft.com/office/drawing/2014/main" id="{83EEF645-FB55-5246-A577-0D82FE42E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233"/>
              <a:ext cx="295" cy="849"/>
            </a:xfrm>
            <a:custGeom>
              <a:avLst/>
              <a:gdLst>
                <a:gd name="T0" fmla="*/ 15560 w 47"/>
                <a:gd name="T1" fmla="*/ 0 h 127"/>
                <a:gd name="T2" fmla="*/ 10871 w 47"/>
                <a:gd name="T3" fmla="*/ 103946 h 127"/>
                <a:gd name="T4" fmla="*/ 72959 w 47"/>
                <a:gd name="T5" fmla="*/ 253657 h 127"/>
                <a:gd name="T6" fmla="*/ 20286 w 47"/>
                <a:gd name="T7" fmla="*/ 83931 h 127"/>
                <a:gd name="T8" fmla="*/ 15560 w 47"/>
                <a:gd name="T9" fmla="*/ 0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27">
                  <a:moveTo>
                    <a:pt x="10" y="0"/>
                  </a:moveTo>
                  <a:cubicBezTo>
                    <a:pt x="0" y="3"/>
                    <a:pt x="1" y="20"/>
                    <a:pt x="7" y="52"/>
                  </a:cubicBezTo>
                  <a:cubicBezTo>
                    <a:pt x="13" y="84"/>
                    <a:pt x="36" y="118"/>
                    <a:pt x="47" y="127"/>
                  </a:cubicBezTo>
                  <a:cubicBezTo>
                    <a:pt x="35" y="114"/>
                    <a:pt x="19" y="75"/>
                    <a:pt x="13" y="42"/>
                  </a:cubicBezTo>
                  <a:cubicBezTo>
                    <a:pt x="8" y="10"/>
                    <a:pt x="8" y="2"/>
                    <a:pt x="10" y="0"/>
                  </a:cubicBezTo>
                  <a:close/>
                </a:path>
              </a:pathLst>
            </a:custGeom>
            <a:solidFill>
              <a:srgbClr val="F7C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1" name="Freeform 20">
              <a:extLst>
                <a:ext uri="{FF2B5EF4-FFF2-40B4-BE49-F238E27FC236}">
                  <a16:creationId xmlns:a16="http://schemas.microsoft.com/office/drawing/2014/main" id="{07615AB1-4C89-BD44-B4A2-6741EC391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" y="1267"/>
              <a:ext cx="144" cy="608"/>
            </a:xfrm>
            <a:custGeom>
              <a:avLst/>
              <a:gdLst>
                <a:gd name="T0" fmla="*/ 35355 w 23"/>
                <a:gd name="T1" fmla="*/ 181331 h 91"/>
                <a:gd name="T2" fmla="*/ 9329 w 23"/>
                <a:gd name="T3" fmla="*/ 93652 h 91"/>
                <a:gd name="T4" fmla="*/ 4664 w 23"/>
                <a:gd name="T5" fmla="*/ 0 h 91"/>
                <a:gd name="T6" fmla="*/ 35355 w 23"/>
                <a:gd name="T7" fmla="*/ 181331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91">
                  <a:moveTo>
                    <a:pt x="23" y="91"/>
                  </a:moveTo>
                  <a:cubicBezTo>
                    <a:pt x="15" y="78"/>
                    <a:pt x="8" y="62"/>
                    <a:pt x="6" y="47"/>
                  </a:cubicBezTo>
                  <a:cubicBezTo>
                    <a:pt x="1" y="21"/>
                    <a:pt x="0" y="7"/>
                    <a:pt x="3" y="0"/>
                  </a:cubicBezTo>
                  <a:cubicBezTo>
                    <a:pt x="2" y="9"/>
                    <a:pt x="8" y="59"/>
                    <a:pt x="23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2" name="Freeform 21">
              <a:extLst>
                <a:ext uri="{FF2B5EF4-FFF2-40B4-BE49-F238E27FC236}">
                  <a16:creationId xmlns:a16="http://schemas.microsoft.com/office/drawing/2014/main" id="{7405C11D-DF99-4844-AE56-51EFC22F1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4" y="1775"/>
              <a:ext cx="872" cy="200"/>
            </a:xfrm>
            <a:custGeom>
              <a:avLst/>
              <a:gdLst>
                <a:gd name="T0" fmla="*/ 96027 w 139"/>
                <a:gd name="T1" fmla="*/ 39420 h 30"/>
                <a:gd name="T2" fmla="*/ 0 w 139"/>
                <a:gd name="T3" fmla="*/ 0 h 30"/>
                <a:gd name="T4" fmla="*/ 0 w 139"/>
                <a:gd name="T5" fmla="*/ 0 h 30"/>
                <a:gd name="T6" fmla="*/ 117751 w 139"/>
                <a:gd name="T7" fmla="*/ 51247 h 30"/>
                <a:gd name="T8" fmla="*/ 215271 w 139"/>
                <a:gd name="T9" fmla="*/ 29647 h 30"/>
                <a:gd name="T10" fmla="*/ 96027 w 139"/>
                <a:gd name="T11" fmla="*/ 3942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9" h="30">
                  <a:moveTo>
                    <a:pt x="62" y="20"/>
                  </a:moveTo>
                  <a:cubicBezTo>
                    <a:pt x="27" y="22"/>
                    <a:pt x="7" y="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22"/>
                    <a:pt x="42" y="30"/>
                    <a:pt x="76" y="26"/>
                  </a:cubicBezTo>
                  <a:cubicBezTo>
                    <a:pt x="105" y="22"/>
                    <a:pt x="127" y="16"/>
                    <a:pt x="139" y="15"/>
                  </a:cubicBezTo>
                  <a:cubicBezTo>
                    <a:pt x="128" y="13"/>
                    <a:pt x="93" y="18"/>
                    <a:pt x="62" y="20"/>
                  </a:cubicBezTo>
                  <a:close/>
                </a:path>
              </a:pathLst>
            </a:custGeom>
            <a:solidFill>
              <a:srgbClr val="D54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3" name="Freeform 22">
              <a:extLst>
                <a:ext uri="{FF2B5EF4-FFF2-40B4-BE49-F238E27FC236}">
                  <a16:creationId xmlns:a16="http://schemas.microsoft.com/office/drawing/2014/main" id="{82160625-5137-B64B-8861-8B8A9C2DF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" y="1180"/>
              <a:ext cx="1480" cy="1223"/>
            </a:xfrm>
            <a:custGeom>
              <a:avLst/>
              <a:gdLst>
                <a:gd name="T0" fmla="*/ 32566 w 236"/>
                <a:gd name="T1" fmla="*/ 9871 h 183"/>
                <a:gd name="T2" fmla="*/ 115898 w 236"/>
                <a:gd name="T3" fmla="*/ 299067 h 183"/>
                <a:gd name="T4" fmla="*/ 357370 w 236"/>
                <a:gd name="T5" fmla="*/ 205364 h 183"/>
                <a:gd name="T6" fmla="*/ 165490 w 236"/>
                <a:gd name="T7" fmla="*/ 177582 h 183"/>
                <a:gd name="T8" fmla="*/ 32566 w 236"/>
                <a:gd name="T9" fmla="*/ 9871 h 1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6" h="183">
                  <a:moveTo>
                    <a:pt x="21" y="5"/>
                  </a:moveTo>
                  <a:cubicBezTo>
                    <a:pt x="0" y="9"/>
                    <a:pt x="19" y="118"/>
                    <a:pt x="75" y="150"/>
                  </a:cubicBezTo>
                  <a:cubicBezTo>
                    <a:pt x="131" y="183"/>
                    <a:pt x="236" y="129"/>
                    <a:pt x="231" y="103"/>
                  </a:cubicBezTo>
                  <a:cubicBezTo>
                    <a:pt x="226" y="77"/>
                    <a:pt x="164" y="103"/>
                    <a:pt x="107" y="89"/>
                  </a:cubicBezTo>
                  <a:cubicBezTo>
                    <a:pt x="36" y="71"/>
                    <a:pt x="43" y="0"/>
                    <a:pt x="21" y="5"/>
                  </a:cubicBezTo>
                  <a:close/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4" name="Freeform 23">
              <a:extLst>
                <a:ext uri="{FF2B5EF4-FFF2-40B4-BE49-F238E27FC236}">
                  <a16:creationId xmlns:a16="http://schemas.microsoft.com/office/drawing/2014/main" id="{B29B3C15-F288-BC49-886B-A0EADD3EF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" y="1762"/>
              <a:ext cx="935" cy="213"/>
            </a:xfrm>
            <a:custGeom>
              <a:avLst/>
              <a:gdLst>
                <a:gd name="T0" fmla="*/ 0 w 149"/>
                <a:gd name="T1" fmla="*/ 0 h 32"/>
                <a:gd name="T2" fmla="*/ 120847 w 149"/>
                <a:gd name="T3" fmla="*/ 54848 h 32"/>
                <a:gd name="T4" fmla="*/ 231027 w 149"/>
                <a:gd name="T5" fmla="*/ 35398 h 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32">
                  <a:moveTo>
                    <a:pt x="0" y="0"/>
                  </a:moveTo>
                  <a:cubicBezTo>
                    <a:pt x="17" y="23"/>
                    <a:pt x="42" y="32"/>
                    <a:pt x="78" y="28"/>
                  </a:cubicBezTo>
                  <a:cubicBezTo>
                    <a:pt x="117" y="23"/>
                    <a:pt x="145" y="13"/>
                    <a:pt x="149" y="18"/>
                  </a:cubicBezTo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5" name="Freeform 24">
              <a:extLst>
                <a:ext uri="{FF2B5EF4-FFF2-40B4-BE49-F238E27FC236}">
                  <a16:creationId xmlns:a16="http://schemas.microsoft.com/office/drawing/2014/main" id="{33E8DE81-A282-5A43-8E98-70DC463DA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1715"/>
              <a:ext cx="13" cy="20"/>
            </a:xfrm>
            <a:custGeom>
              <a:avLst/>
              <a:gdLst>
                <a:gd name="T0" fmla="*/ 0 w 2"/>
                <a:gd name="T1" fmla="*/ 0 h 3"/>
                <a:gd name="T2" fmla="*/ 3595 w 2"/>
                <a:gd name="T3" fmla="*/ 5913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2" y="3"/>
                  </a:cubicBezTo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32" name="Group 25">
            <a:extLst>
              <a:ext uri="{FF2B5EF4-FFF2-40B4-BE49-F238E27FC236}">
                <a16:creationId xmlns:a16="http://schemas.microsoft.com/office/drawing/2014/main" id="{A5D86AE1-D04C-374D-9A9D-CC0FF96E1DCA}"/>
              </a:ext>
            </a:extLst>
          </p:cNvPr>
          <p:cNvGrpSpPr>
            <a:grpSpLocks/>
          </p:cNvGrpSpPr>
          <p:nvPr/>
        </p:nvGrpSpPr>
        <p:grpSpPr bwMode="auto">
          <a:xfrm>
            <a:off x="5878513" y="5010150"/>
            <a:ext cx="2411412" cy="782638"/>
            <a:chOff x="1935" y="2797"/>
            <a:chExt cx="2025" cy="658"/>
          </a:xfrm>
        </p:grpSpPr>
        <p:sp>
          <p:nvSpPr>
            <p:cNvPr id="48166" name="Freeform 26">
              <a:extLst>
                <a:ext uri="{FF2B5EF4-FFF2-40B4-BE49-F238E27FC236}">
                  <a16:creationId xmlns:a16="http://schemas.microsoft.com/office/drawing/2014/main" id="{F2344C9F-4179-554E-8302-DF47E61E7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" y="2797"/>
              <a:ext cx="2025" cy="658"/>
            </a:xfrm>
            <a:custGeom>
              <a:avLst/>
              <a:gdLst>
                <a:gd name="T0" fmla="*/ 11725 w 305"/>
                <a:gd name="T1" fmla="*/ 42501 h 93"/>
                <a:gd name="T2" fmla="*/ 270128 w 305"/>
                <a:gd name="T3" fmla="*/ 228071 h 93"/>
                <a:gd name="T4" fmla="*/ 590596 w 305"/>
                <a:gd name="T5" fmla="*/ 70130 h 93"/>
                <a:gd name="T6" fmla="*/ 547879 w 305"/>
                <a:gd name="T7" fmla="*/ 42501 h 93"/>
                <a:gd name="T8" fmla="*/ 279782 w 305"/>
                <a:gd name="T9" fmla="*/ 80043 h 93"/>
                <a:gd name="T10" fmla="*/ 145734 w 305"/>
                <a:gd name="T11" fmla="*/ 42501 h 93"/>
                <a:gd name="T12" fmla="*/ 11725 w 305"/>
                <a:gd name="T13" fmla="*/ 42501 h 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5" h="93">
                  <a:moveTo>
                    <a:pt x="6" y="17"/>
                  </a:moveTo>
                  <a:cubicBezTo>
                    <a:pt x="0" y="35"/>
                    <a:pt x="86" y="89"/>
                    <a:pt x="139" y="91"/>
                  </a:cubicBezTo>
                  <a:cubicBezTo>
                    <a:pt x="193" y="93"/>
                    <a:pt x="305" y="48"/>
                    <a:pt x="304" y="28"/>
                  </a:cubicBezTo>
                  <a:cubicBezTo>
                    <a:pt x="303" y="19"/>
                    <a:pt x="295" y="17"/>
                    <a:pt x="282" y="17"/>
                  </a:cubicBezTo>
                  <a:cubicBezTo>
                    <a:pt x="264" y="18"/>
                    <a:pt x="166" y="33"/>
                    <a:pt x="144" y="32"/>
                  </a:cubicBezTo>
                  <a:cubicBezTo>
                    <a:pt x="114" y="30"/>
                    <a:pt x="93" y="22"/>
                    <a:pt x="75" y="17"/>
                  </a:cubicBezTo>
                  <a:cubicBezTo>
                    <a:pt x="32" y="5"/>
                    <a:pt x="13" y="0"/>
                    <a:pt x="6" y="17"/>
                  </a:cubicBezTo>
                  <a:close/>
                </a:path>
              </a:pathLst>
            </a:custGeom>
            <a:solidFill>
              <a:srgbClr val="ED9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7" name="Freeform 27">
              <a:extLst>
                <a:ext uri="{FF2B5EF4-FFF2-40B4-BE49-F238E27FC236}">
                  <a16:creationId xmlns:a16="http://schemas.microsoft.com/office/drawing/2014/main" id="{71EDC0F3-B633-3941-9D57-CB1DFA47D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4" y="2910"/>
              <a:ext cx="1607" cy="312"/>
            </a:xfrm>
            <a:custGeom>
              <a:avLst/>
              <a:gdLst>
                <a:gd name="T0" fmla="*/ 455027 w 242"/>
                <a:gd name="T1" fmla="*/ 43141 h 44"/>
                <a:gd name="T2" fmla="*/ 243055 w 242"/>
                <a:gd name="T3" fmla="*/ 111221 h 44"/>
                <a:gd name="T4" fmla="*/ 27253 w 242"/>
                <a:gd name="T5" fmla="*/ 17848 h 44"/>
                <a:gd name="T6" fmla="*/ 52433 w 242"/>
                <a:gd name="T7" fmla="*/ 7495 h 44"/>
                <a:gd name="T8" fmla="*/ 240984 w 242"/>
                <a:gd name="T9" fmla="*/ 75922 h 44"/>
                <a:gd name="T10" fmla="*/ 412302 w 242"/>
                <a:gd name="T11" fmla="*/ 45658 h 44"/>
                <a:gd name="T12" fmla="*/ 455027 w 242"/>
                <a:gd name="T13" fmla="*/ 43141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2" h="44">
                  <a:moveTo>
                    <a:pt x="234" y="17"/>
                  </a:moveTo>
                  <a:cubicBezTo>
                    <a:pt x="229" y="23"/>
                    <a:pt x="159" y="44"/>
                    <a:pt x="125" y="44"/>
                  </a:cubicBezTo>
                  <a:cubicBezTo>
                    <a:pt x="91" y="44"/>
                    <a:pt x="33" y="12"/>
                    <a:pt x="14" y="7"/>
                  </a:cubicBezTo>
                  <a:cubicBezTo>
                    <a:pt x="0" y="3"/>
                    <a:pt x="15" y="0"/>
                    <a:pt x="27" y="3"/>
                  </a:cubicBezTo>
                  <a:cubicBezTo>
                    <a:pt x="39" y="7"/>
                    <a:pt x="90" y="29"/>
                    <a:pt x="124" y="30"/>
                  </a:cubicBezTo>
                  <a:cubicBezTo>
                    <a:pt x="158" y="30"/>
                    <a:pt x="194" y="25"/>
                    <a:pt x="212" y="18"/>
                  </a:cubicBezTo>
                  <a:cubicBezTo>
                    <a:pt x="229" y="11"/>
                    <a:pt x="242" y="13"/>
                    <a:pt x="234" y="17"/>
                  </a:cubicBezTo>
                  <a:close/>
                </a:path>
              </a:pathLst>
            </a:custGeom>
            <a:solidFill>
              <a:srgbClr val="E66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8" name="Freeform 28">
              <a:extLst>
                <a:ext uri="{FF2B5EF4-FFF2-40B4-BE49-F238E27FC236}">
                  <a16:creationId xmlns:a16="http://schemas.microsoft.com/office/drawing/2014/main" id="{F900721E-4C79-D946-9A2F-3C6724598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7" y="2953"/>
              <a:ext cx="1461" cy="297"/>
            </a:xfrm>
            <a:custGeom>
              <a:avLst/>
              <a:gdLst>
                <a:gd name="T0" fmla="*/ 147920 w 220"/>
                <a:gd name="T1" fmla="*/ 62603 h 42"/>
                <a:gd name="T2" fmla="*/ 0 w 220"/>
                <a:gd name="T3" fmla="*/ 2503 h 42"/>
                <a:gd name="T4" fmla="*/ 215836 w 220"/>
                <a:gd name="T5" fmla="*/ 95111 h 42"/>
                <a:gd name="T6" fmla="*/ 427874 w 220"/>
                <a:gd name="T7" fmla="*/ 27600 h 42"/>
                <a:gd name="T8" fmla="*/ 147920 w 220"/>
                <a:gd name="T9" fmla="*/ 62603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0" h="42">
                  <a:moveTo>
                    <a:pt x="76" y="25"/>
                  </a:moveTo>
                  <a:cubicBezTo>
                    <a:pt x="49" y="16"/>
                    <a:pt x="17" y="0"/>
                    <a:pt x="0" y="1"/>
                  </a:cubicBezTo>
                  <a:cubicBezTo>
                    <a:pt x="19" y="6"/>
                    <a:pt x="77" y="38"/>
                    <a:pt x="111" y="38"/>
                  </a:cubicBezTo>
                  <a:cubicBezTo>
                    <a:pt x="145" y="38"/>
                    <a:pt x="215" y="17"/>
                    <a:pt x="220" y="11"/>
                  </a:cubicBezTo>
                  <a:cubicBezTo>
                    <a:pt x="193" y="17"/>
                    <a:pt x="130" y="42"/>
                    <a:pt x="76" y="25"/>
                  </a:cubicBezTo>
                  <a:close/>
                </a:path>
              </a:pathLst>
            </a:custGeom>
            <a:solidFill>
              <a:srgbClr val="D54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9" name="Freeform 29">
              <a:extLst>
                <a:ext uri="{FF2B5EF4-FFF2-40B4-BE49-F238E27FC236}">
                  <a16:creationId xmlns:a16="http://schemas.microsoft.com/office/drawing/2014/main" id="{F554D1F3-D7D7-2E48-86C5-0BF8C80E9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" y="2988"/>
              <a:ext cx="1533" cy="326"/>
            </a:xfrm>
            <a:custGeom>
              <a:avLst/>
              <a:gdLst>
                <a:gd name="T0" fmla="*/ 0 w 231"/>
                <a:gd name="T1" fmla="*/ 0 h 46"/>
                <a:gd name="T2" fmla="*/ 131818 w 231"/>
                <a:gd name="T3" fmla="*/ 68006 h 46"/>
                <a:gd name="T4" fmla="*/ 258082 w 231"/>
                <a:gd name="T5" fmla="*/ 85788 h 46"/>
                <a:gd name="T6" fmla="*/ 426718 w 231"/>
                <a:gd name="T7" fmla="*/ 22799 h 46"/>
                <a:gd name="T8" fmla="*/ 426718 w 231"/>
                <a:gd name="T9" fmla="*/ 2509 h 46"/>
                <a:gd name="T10" fmla="*/ 434602 w 231"/>
                <a:gd name="T11" fmla="*/ 30233 h 46"/>
                <a:gd name="T12" fmla="*/ 244344 w 231"/>
                <a:gd name="T13" fmla="*/ 111046 h 46"/>
                <a:gd name="T14" fmla="*/ 112526 w 231"/>
                <a:gd name="T15" fmla="*/ 75838 h 46"/>
                <a:gd name="T16" fmla="*/ 0 w 231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1" h="46">
                  <a:moveTo>
                    <a:pt x="0" y="0"/>
                  </a:moveTo>
                  <a:cubicBezTo>
                    <a:pt x="12" y="3"/>
                    <a:pt x="51" y="20"/>
                    <a:pt x="68" y="27"/>
                  </a:cubicBezTo>
                  <a:cubicBezTo>
                    <a:pt x="84" y="35"/>
                    <a:pt x="109" y="39"/>
                    <a:pt x="133" y="34"/>
                  </a:cubicBezTo>
                  <a:cubicBezTo>
                    <a:pt x="154" y="31"/>
                    <a:pt x="206" y="20"/>
                    <a:pt x="220" y="9"/>
                  </a:cubicBezTo>
                  <a:cubicBezTo>
                    <a:pt x="225" y="5"/>
                    <a:pt x="223" y="1"/>
                    <a:pt x="220" y="1"/>
                  </a:cubicBezTo>
                  <a:cubicBezTo>
                    <a:pt x="230" y="1"/>
                    <a:pt x="231" y="6"/>
                    <a:pt x="224" y="12"/>
                  </a:cubicBezTo>
                  <a:cubicBezTo>
                    <a:pt x="217" y="18"/>
                    <a:pt x="163" y="42"/>
                    <a:pt x="126" y="44"/>
                  </a:cubicBezTo>
                  <a:cubicBezTo>
                    <a:pt x="89" y="46"/>
                    <a:pt x="80" y="41"/>
                    <a:pt x="58" y="30"/>
                  </a:cubicBezTo>
                  <a:cubicBezTo>
                    <a:pt x="37" y="19"/>
                    <a:pt x="5" y="1"/>
                    <a:pt x="0" y="0"/>
                  </a:cubicBezTo>
                  <a:close/>
                </a:path>
              </a:pathLst>
            </a:custGeom>
            <a:solidFill>
              <a:srgbClr val="F7C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0" name="Freeform 30">
              <a:extLst>
                <a:ext uri="{FF2B5EF4-FFF2-40B4-BE49-F238E27FC236}">
                  <a16:creationId xmlns:a16="http://schemas.microsoft.com/office/drawing/2014/main" id="{E2C39BBD-909F-924F-9DA2-D1F249C0C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" y="3052"/>
              <a:ext cx="1003" cy="248"/>
            </a:xfrm>
            <a:custGeom>
              <a:avLst/>
              <a:gdLst>
                <a:gd name="T0" fmla="*/ 293939 w 151"/>
                <a:gd name="T1" fmla="*/ 0 h 35"/>
                <a:gd name="T2" fmla="*/ 126630 w 151"/>
                <a:gd name="T3" fmla="*/ 62957 h 35"/>
                <a:gd name="T4" fmla="*/ 0 w 151"/>
                <a:gd name="T5" fmla="*/ 45540 h 35"/>
                <a:gd name="T6" fmla="*/ 128351 w 151"/>
                <a:gd name="T7" fmla="*/ 72955 h 35"/>
                <a:gd name="T8" fmla="*/ 293939 w 151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" h="35">
                  <a:moveTo>
                    <a:pt x="151" y="0"/>
                  </a:moveTo>
                  <a:cubicBezTo>
                    <a:pt x="137" y="11"/>
                    <a:pt x="86" y="22"/>
                    <a:pt x="65" y="25"/>
                  </a:cubicBezTo>
                  <a:cubicBezTo>
                    <a:pt x="41" y="30"/>
                    <a:pt x="16" y="26"/>
                    <a:pt x="0" y="18"/>
                  </a:cubicBezTo>
                  <a:cubicBezTo>
                    <a:pt x="16" y="25"/>
                    <a:pt x="33" y="35"/>
                    <a:pt x="66" y="29"/>
                  </a:cubicBezTo>
                  <a:cubicBezTo>
                    <a:pt x="100" y="23"/>
                    <a:pt x="139" y="10"/>
                    <a:pt x="1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1" name="Freeform 31">
              <a:extLst>
                <a:ext uri="{FF2B5EF4-FFF2-40B4-BE49-F238E27FC236}">
                  <a16:creationId xmlns:a16="http://schemas.microsoft.com/office/drawing/2014/main" id="{3CEDE287-0FEB-EF4C-9A22-81ADB3B9E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" y="2960"/>
              <a:ext cx="1568" cy="467"/>
            </a:xfrm>
            <a:custGeom>
              <a:avLst/>
              <a:gdLst>
                <a:gd name="T0" fmla="*/ 0 w 236"/>
                <a:gd name="T1" fmla="*/ 102733 h 66"/>
                <a:gd name="T2" fmla="*/ 161610 w 236"/>
                <a:gd name="T3" fmla="*/ 160464 h 66"/>
                <a:gd name="T4" fmla="*/ 399455 w 236"/>
                <a:gd name="T5" fmla="*/ 65189 h 66"/>
                <a:gd name="T6" fmla="*/ 446116 w 236"/>
                <a:gd name="T7" fmla="*/ 0 h 66"/>
                <a:gd name="T8" fmla="*/ 378047 w 236"/>
                <a:gd name="T9" fmla="*/ 57724 h 66"/>
                <a:gd name="T10" fmla="*/ 153976 w 236"/>
                <a:gd name="T11" fmla="*/ 147749 h 66"/>
                <a:gd name="T12" fmla="*/ 0 w 236"/>
                <a:gd name="T13" fmla="*/ 102733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6" h="66">
                  <a:moveTo>
                    <a:pt x="0" y="41"/>
                  </a:moveTo>
                  <a:cubicBezTo>
                    <a:pt x="16" y="50"/>
                    <a:pt x="51" y="66"/>
                    <a:pt x="83" y="64"/>
                  </a:cubicBezTo>
                  <a:cubicBezTo>
                    <a:pt x="114" y="63"/>
                    <a:pt x="175" y="44"/>
                    <a:pt x="205" y="26"/>
                  </a:cubicBezTo>
                  <a:cubicBezTo>
                    <a:pt x="236" y="8"/>
                    <a:pt x="233" y="6"/>
                    <a:pt x="229" y="0"/>
                  </a:cubicBezTo>
                  <a:cubicBezTo>
                    <a:pt x="230" y="5"/>
                    <a:pt x="215" y="12"/>
                    <a:pt x="194" y="23"/>
                  </a:cubicBezTo>
                  <a:cubicBezTo>
                    <a:pt x="175" y="33"/>
                    <a:pt x="111" y="60"/>
                    <a:pt x="79" y="59"/>
                  </a:cubicBezTo>
                  <a:cubicBezTo>
                    <a:pt x="52" y="59"/>
                    <a:pt x="13" y="51"/>
                    <a:pt x="0" y="41"/>
                  </a:cubicBezTo>
                  <a:close/>
                </a:path>
              </a:pathLst>
            </a:custGeom>
            <a:solidFill>
              <a:srgbClr val="E66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2" name="Freeform 32">
              <a:extLst>
                <a:ext uri="{FF2B5EF4-FFF2-40B4-BE49-F238E27FC236}">
                  <a16:creationId xmlns:a16="http://schemas.microsoft.com/office/drawing/2014/main" id="{1794BFD2-09C9-3041-A131-FEFC87042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" y="2797"/>
              <a:ext cx="2025" cy="658"/>
            </a:xfrm>
            <a:custGeom>
              <a:avLst/>
              <a:gdLst>
                <a:gd name="T0" fmla="*/ 11725 w 305"/>
                <a:gd name="T1" fmla="*/ 42501 h 93"/>
                <a:gd name="T2" fmla="*/ 270128 w 305"/>
                <a:gd name="T3" fmla="*/ 228071 h 93"/>
                <a:gd name="T4" fmla="*/ 590596 w 305"/>
                <a:gd name="T5" fmla="*/ 70130 h 93"/>
                <a:gd name="T6" fmla="*/ 547879 w 305"/>
                <a:gd name="T7" fmla="*/ 42501 h 93"/>
                <a:gd name="T8" fmla="*/ 279782 w 305"/>
                <a:gd name="T9" fmla="*/ 80043 h 93"/>
                <a:gd name="T10" fmla="*/ 145734 w 305"/>
                <a:gd name="T11" fmla="*/ 42501 h 93"/>
                <a:gd name="T12" fmla="*/ 11725 w 305"/>
                <a:gd name="T13" fmla="*/ 42501 h 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5" h="93">
                  <a:moveTo>
                    <a:pt x="6" y="17"/>
                  </a:moveTo>
                  <a:cubicBezTo>
                    <a:pt x="0" y="35"/>
                    <a:pt x="86" y="89"/>
                    <a:pt x="139" y="91"/>
                  </a:cubicBezTo>
                  <a:cubicBezTo>
                    <a:pt x="193" y="93"/>
                    <a:pt x="305" y="48"/>
                    <a:pt x="304" y="28"/>
                  </a:cubicBezTo>
                  <a:cubicBezTo>
                    <a:pt x="303" y="19"/>
                    <a:pt x="295" y="17"/>
                    <a:pt x="282" y="17"/>
                  </a:cubicBezTo>
                  <a:cubicBezTo>
                    <a:pt x="264" y="18"/>
                    <a:pt x="166" y="33"/>
                    <a:pt x="144" y="32"/>
                  </a:cubicBezTo>
                  <a:cubicBezTo>
                    <a:pt x="114" y="30"/>
                    <a:pt x="93" y="22"/>
                    <a:pt x="75" y="17"/>
                  </a:cubicBezTo>
                  <a:cubicBezTo>
                    <a:pt x="32" y="5"/>
                    <a:pt x="13" y="0"/>
                    <a:pt x="6" y="17"/>
                  </a:cubicBezTo>
                  <a:close/>
                </a:path>
              </a:pathLst>
            </a:custGeom>
            <a:noFill/>
            <a:ln w="22225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3" name="Freeform 33">
              <a:extLst>
                <a:ext uri="{FF2B5EF4-FFF2-40B4-BE49-F238E27FC236}">
                  <a16:creationId xmlns:a16="http://schemas.microsoft.com/office/drawing/2014/main" id="{8FA54609-3336-C841-ACF8-B12444DBE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" y="2981"/>
              <a:ext cx="1428" cy="241"/>
            </a:xfrm>
            <a:custGeom>
              <a:avLst/>
              <a:gdLst>
                <a:gd name="T0" fmla="*/ 0 w 215"/>
                <a:gd name="T1" fmla="*/ 0 h 34"/>
                <a:gd name="T2" fmla="*/ 198379 w 215"/>
                <a:gd name="T3" fmla="*/ 85817 h 34"/>
                <a:gd name="T4" fmla="*/ 410487 w 215"/>
                <a:gd name="T5" fmla="*/ 17784 h 34"/>
                <a:gd name="T6" fmla="*/ 408720 w 215"/>
                <a:gd name="T7" fmla="*/ 7485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" h="34">
                  <a:moveTo>
                    <a:pt x="0" y="0"/>
                  </a:moveTo>
                  <a:cubicBezTo>
                    <a:pt x="25" y="9"/>
                    <a:pt x="72" y="34"/>
                    <a:pt x="102" y="34"/>
                  </a:cubicBezTo>
                  <a:cubicBezTo>
                    <a:pt x="136" y="34"/>
                    <a:pt x="206" y="14"/>
                    <a:pt x="211" y="7"/>
                  </a:cubicBezTo>
                  <a:cubicBezTo>
                    <a:pt x="215" y="4"/>
                    <a:pt x="212" y="3"/>
                    <a:pt x="210" y="3"/>
                  </a:cubicBezTo>
                </a:path>
              </a:pathLst>
            </a:custGeom>
            <a:noFill/>
            <a:ln w="22225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4" name="Freeform 34">
              <a:extLst>
                <a:ext uri="{FF2B5EF4-FFF2-40B4-BE49-F238E27FC236}">
                  <a16:creationId xmlns:a16="http://schemas.microsoft.com/office/drawing/2014/main" id="{7702179C-3467-6742-82D7-053D87C49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7" y="2960"/>
              <a:ext cx="27" cy="7"/>
            </a:xfrm>
            <a:custGeom>
              <a:avLst/>
              <a:gdLst>
                <a:gd name="T0" fmla="*/ 0 w 4"/>
                <a:gd name="T1" fmla="*/ 0 h 1"/>
                <a:gd name="T2" fmla="*/ 8296 w 4"/>
                <a:gd name="T3" fmla="*/ 2401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0"/>
                    <a:pt x="2" y="1"/>
                    <a:pt x="4" y="1"/>
                  </a:cubicBezTo>
                </a:path>
              </a:pathLst>
            </a:custGeom>
            <a:noFill/>
            <a:ln w="22225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33" name="Group 809">
            <a:extLst>
              <a:ext uri="{FF2B5EF4-FFF2-40B4-BE49-F238E27FC236}">
                <a16:creationId xmlns:a16="http://schemas.microsoft.com/office/drawing/2014/main" id="{CB9D125E-992D-0A47-8117-5008D3AE5ADD}"/>
              </a:ext>
            </a:extLst>
          </p:cNvPr>
          <p:cNvGrpSpPr>
            <a:grpSpLocks/>
          </p:cNvGrpSpPr>
          <p:nvPr/>
        </p:nvGrpSpPr>
        <p:grpSpPr bwMode="auto">
          <a:xfrm>
            <a:off x="534988" y="2293938"/>
            <a:ext cx="1735137" cy="1327150"/>
            <a:chOff x="599" y="1237"/>
            <a:chExt cx="715" cy="691"/>
          </a:xfrm>
        </p:grpSpPr>
        <p:sp>
          <p:nvSpPr>
            <p:cNvPr id="48156" name="Freeform 799">
              <a:extLst>
                <a:ext uri="{FF2B5EF4-FFF2-40B4-BE49-F238E27FC236}">
                  <a16:creationId xmlns:a16="http://schemas.microsoft.com/office/drawing/2014/main" id="{8ED408F6-8B88-064E-947A-8AFB675F4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" y="1237"/>
              <a:ext cx="715" cy="691"/>
            </a:xfrm>
            <a:custGeom>
              <a:avLst/>
              <a:gdLst>
                <a:gd name="T0" fmla="*/ 2345 w 286"/>
                <a:gd name="T1" fmla="*/ 1310 h 259"/>
                <a:gd name="T2" fmla="*/ 708 w 286"/>
                <a:gd name="T3" fmla="*/ 6990 h 259"/>
                <a:gd name="T4" fmla="*/ 5708 w 286"/>
                <a:gd name="T5" fmla="*/ 12209 h 259"/>
                <a:gd name="T6" fmla="*/ 9970 w 286"/>
                <a:gd name="T7" fmla="*/ 10029 h 259"/>
                <a:gd name="T8" fmla="*/ 2345 w 286"/>
                <a:gd name="T9" fmla="*/ 1310 h 2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259">
                  <a:moveTo>
                    <a:pt x="60" y="26"/>
                  </a:moveTo>
                  <a:cubicBezTo>
                    <a:pt x="12" y="44"/>
                    <a:pt x="0" y="90"/>
                    <a:pt x="18" y="138"/>
                  </a:cubicBezTo>
                  <a:cubicBezTo>
                    <a:pt x="36" y="186"/>
                    <a:pt x="92" y="226"/>
                    <a:pt x="146" y="241"/>
                  </a:cubicBezTo>
                  <a:cubicBezTo>
                    <a:pt x="210" y="259"/>
                    <a:pt x="240" y="232"/>
                    <a:pt x="255" y="198"/>
                  </a:cubicBezTo>
                  <a:cubicBezTo>
                    <a:pt x="286" y="124"/>
                    <a:pt x="150" y="0"/>
                    <a:pt x="60" y="26"/>
                  </a:cubicBezTo>
                  <a:close/>
                </a:path>
              </a:pathLst>
            </a:custGeom>
            <a:solidFill>
              <a:srgbClr val="F576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" name="Freeform 800">
              <a:extLst>
                <a:ext uri="{FF2B5EF4-FFF2-40B4-BE49-F238E27FC236}">
                  <a16:creationId xmlns:a16="http://schemas.microsoft.com/office/drawing/2014/main" id="{E4BF9A5A-BA8F-BB40-847B-EF2424B91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264"/>
              <a:ext cx="533" cy="621"/>
            </a:xfrm>
            <a:custGeom>
              <a:avLst/>
              <a:gdLst>
                <a:gd name="T0" fmla="*/ 0 w 213"/>
                <a:gd name="T1" fmla="*/ 909 h 233"/>
                <a:gd name="T2" fmla="*/ 6894 w 213"/>
                <a:gd name="T3" fmla="*/ 9427 h 233"/>
                <a:gd name="T4" fmla="*/ 4860 w 213"/>
                <a:gd name="T5" fmla="*/ 11756 h 233"/>
                <a:gd name="T6" fmla="*/ 7177 w 213"/>
                <a:gd name="T7" fmla="*/ 9390 h 233"/>
                <a:gd name="T8" fmla="*/ 0 w 213"/>
                <a:gd name="T9" fmla="*/ 909 h 2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3" h="233">
                  <a:moveTo>
                    <a:pt x="0" y="18"/>
                  </a:moveTo>
                  <a:cubicBezTo>
                    <a:pt x="87" y="8"/>
                    <a:pt x="204" y="120"/>
                    <a:pt x="176" y="187"/>
                  </a:cubicBezTo>
                  <a:cubicBezTo>
                    <a:pt x="166" y="209"/>
                    <a:pt x="151" y="227"/>
                    <a:pt x="124" y="233"/>
                  </a:cubicBezTo>
                  <a:cubicBezTo>
                    <a:pt x="156" y="229"/>
                    <a:pt x="173" y="209"/>
                    <a:pt x="183" y="186"/>
                  </a:cubicBezTo>
                  <a:cubicBezTo>
                    <a:pt x="213" y="116"/>
                    <a:pt x="87" y="0"/>
                    <a:pt x="0" y="18"/>
                  </a:cubicBezTo>
                  <a:close/>
                </a:path>
              </a:pathLst>
            </a:custGeom>
            <a:solidFill>
              <a:srgbClr val="F44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" name="Freeform 801">
              <a:extLst>
                <a:ext uri="{FF2B5EF4-FFF2-40B4-BE49-F238E27FC236}">
                  <a16:creationId xmlns:a16="http://schemas.microsoft.com/office/drawing/2014/main" id="{788C548E-21BC-AB4A-AA85-8D3A1D510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" y="1339"/>
              <a:ext cx="340" cy="525"/>
            </a:xfrm>
            <a:custGeom>
              <a:avLst/>
              <a:gdLst>
                <a:gd name="T0" fmla="*/ 5313 w 136"/>
                <a:gd name="T1" fmla="*/ 9935 h 197"/>
                <a:gd name="T2" fmla="*/ 938 w 136"/>
                <a:gd name="T3" fmla="*/ 4752 h 197"/>
                <a:gd name="T4" fmla="*/ 1533 w 136"/>
                <a:gd name="T5" fmla="*/ 0 h 197"/>
                <a:gd name="T6" fmla="*/ 595 w 136"/>
                <a:gd name="T7" fmla="*/ 5034 h 197"/>
                <a:gd name="T8" fmla="*/ 5313 w 136"/>
                <a:gd name="T9" fmla="*/ 9935 h 197"/>
                <a:gd name="T10" fmla="*/ 5313 w 136"/>
                <a:gd name="T11" fmla="*/ 9935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6" h="197">
                  <a:moveTo>
                    <a:pt x="136" y="197"/>
                  </a:moveTo>
                  <a:cubicBezTo>
                    <a:pt x="84" y="183"/>
                    <a:pt x="41" y="139"/>
                    <a:pt x="24" y="94"/>
                  </a:cubicBezTo>
                  <a:cubicBezTo>
                    <a:pt x="11" y="58"/>
                    <a:pt x="14" y="22"/>
                    <a:pt x="39" y="0"/>
                  </a:cubicBezTo>
                  <a:cubicBezTo>
                    <a:pt x="6" y="21"/>
                    <a:pt x="0" y="60"/>
                    <a:pt x="15" y="100"/>
                  </a:cubicBezTo>
                  <a:cubicBezTo>
                    <a:pt x="32" y="146"/>
                    <a:pt x="84" y="183"/>
                    <a:pt x="136" y="197"/>
                  </a:cubicBezTo>
                  <a:cubicBezTo>
                    <a:pt x="136" y="197"/>
                    <a:pt x="136" y="197"/>
                    <a:pt x="136" y="197"/>
                  </a:cubicBezTo>
                  <a:close/>
                </a:path>
              </a:pathLst>
            </a:custGeom>
            <a:solidFill>
              <a:srgbClr val="F9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" name="Freeform 802">
              <a:extLst>
                <a:ext uri="{FF2B5EF4-FFF2-40B4-BE49-F238E27FC236}">
                  <a16:creationId xmlns:a16="http://schemas.microsoft.com/office/drawing/2014/main" id="{2B2C10E8-6C40-194D-BD42-06B487FB5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" y="1392"/>
              <a:ext cx="448" cy="405"/>
            </a:xfrm>
            <a:custGeom>
              <a:avLst/>
              <a:gdLst>
                <a:gd name="T0" fmla="*/ 6114 w 179"/>
                <a:gd name="T1" fmla="*/ 5750 h 152"/>
                <a:gd name="T2" fmla="*/ 1334 w 179"/>
                <a:gd name="T3" fmla="*/ 4330 h 152"/>
                <a:gd name="T4" fmla="*/ 1647 w 179"/>
                <a:gd name="T5" fmla="*/ 205 h 152"/>
                <a:gd name="T6" fmla="*/ 6114 w 179"/>
                <a:gd name="T7" fmla="*/ 575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9" h="152">
                  <a:moveTo>
                    <a:pt x="156" y="114"/>
                  </a:moveTo>
                  <a:cubicBezTo>
                    <a:pt x="132" y="152"/>
                    <a:pt x="64" y="122"/>
                    <a:pt x="34" y="86"/>
                  </a:cubicBezTo>
                  <a:cubicBezTo>
                    <a:pt x="4" y="50"/>
                    <a:pt x="0" y="8"/>
                    <a:pt x="42" y="4"/>
                  </a:cubicBezTo>
                  <a:cubicBezTo>
                    <a:pt x="89" y="0"/>
                    <a:pt x="179" y="74"/>
                    <a:pt x="156" y="114"/>
                  </a:cubicBezTo>
                  <a:close/>
                </a:path>
              </a:pathLst>
            </a:custGeom>
            <a:solidFill>
              <a:srgbClr val="F44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0" name="Freeform 803">
              <a:extLst>
                <a:ext uri="{FF2B5EF4-FFF2-40B4-BE49-F238E27FC236}">
                  <a16:creationId xmlns:a16="http://schemas.microsoft.com/office/drawing/2014/main" id="{51FCBCD2-8DCF-EC49-B4AD-3A8A1B07D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" y="1421"/>
              <a:ext cx="385" cy="376"/>
            </a:xfrm>
            <a:custGeom>
              <a:avLst/>
              <a:gdLst>
                <a:gd name="T0" fmla="*/ 1533 w 154"/>
                <a:gd name="T1" fmla="*/ 3277 h 141"/>
                <a:gd name="T2" fmla="*/ 708 w 154"/>
                <a:gd name="T3" fmla="*/ 0 h 141"/>
                <a:gd name="T4" fmla="*/ 1220 w 154"/>
                <a:gd name="T5" fmla="*/ 3789 h 141"/>
                <a:gd name="T6" fmla="*/ 5988 w 154"/>
                <a:gd name="T7" fmla="*/ 5213 h 141"/>
                <a:gd name="T8" fmla="*/ 6020 w 154"/>
                <a:gd name="T9" fmla="*/ 5155 h 141"/>
                <a:gd name="T10" fmla="*/ 1533 w 154"/>
                <a:gd name="T11" fmla="*/ 3277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4" h="141">
                  <a:moveTo>
                    <a:pt x="39" y="65"/>
                  </a:moveTo>
                  <a:cubicBezTo>
                    <a:pt x="20" y="42"/>
                    <a:pt x="11" y="17"/>
                    <a:pt x="18" y="0"/>
                  </a:cubicBezTo>
                  <a:cubicBezTo>
                    <a:pt x="0" y="14"/>
                    <a:pt x="7" y="46"/>
                    <a:pt x="31" y="75"/>
                  </a:cubicBezTo>
                  <a:cubicBezTo>
                    <a:pt x="61" y="111"/>
                    <a:pt x="129" y="141"/>
                    <a:pt x="153" y="103"/>
                  </a:cubicBezTo>
                  <a:cubicBezTo>
                    <a:pt x="153" y="103"/>
                    <a:pt x="154" y="102"/>
                    <a:pt x="154" y="102"/>
                  </a:cubicBezTo>
                  <a:cubicBezTo>
                    <a:pt x="125" y="126"/>
                    <a:pt x="66" y="98"/>
                    <a:pt x="39" y="65"/>
                  </a:cubicBezTo>
                  <a:close/>
                </a:path>
              </a:pathLst>
            </a:custGeom>
            <a:solidFill>
              <a:srgbClr val="E12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1" name="Freeform 804">
              <a:extLst>
                <a:ext uri="{FF2B5EF4-FFF2-40B4-BE49-F238E27FC236}">
                  <a16:creationId xmlns:a16="http://schemas.microsoft.com/office/drawing/2014/main" id="{8A8E25DC-F690-7B4B-89CF-0FC601B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" y="1416"/>
              <a:ext cx="213" cy="235"/>
            </a:xfrm>
            <a:custGeom>
              <a:avLst/>
              <a:gdLst>
                <a:gd name="T0" fmla="*/ 0 w 85"/>
                <a:gd name="T1" fmla="*/ 0 h 88"/>
                <a:gd name="T2" fmla="*/ 3353 w 85"/>
                <a:gd name="T3" fmla="*/ 4478 h 88"/>
                <a:gd name="T4" fmla="*/ 0 w 85"/>
                <a:gd name="T5" fmla="*/ 0 h 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5" h="88">
                  <a:moveTo>
                    <a:pt x="0" y="0"/>
                  </a:moveTo>
                  <a:cubicBezTo>
                    <a:pt x="31" y="14"/>
                    <a:pt x="83" y="51"/>
                    <a:pt x="85" y="88"/>
                  </a:cubicBezTo>
                  <a:cubicBezTo>
                    <a:pt x="82" y="75"/>
                    <a:pt x="44" y="24"/>
                    <a:pt x="0" y="0"/>
                  </a:cubicBezTo>
                  <a:close/>
                </a:path>
              </a:pathLst>
            </a:custGeom>
            <a:solidFill>
              <a:srgbClr val="E12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2" name="Freeform 805">
              <a:extLst>
                <a:ext uri="{FF2B5EF4-FFF2-40B4-BE49-F238E27FC236}">
                  <a16:creationId xmlns:a16="http://schemas.microsoft.com/office/drawing/2014/main" id="{877CF37D-983C-AF49-BBF8-A9EC54AC2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1435"/>
              <a:ext cx="180" cy="224"/>
            </a:xfrm>
            <a:custGeom>
              <a:avLst/>
              <a:gdLst>
                <a:gd name="T0" fmla="*/ 0 w 72"/>
                <a:gd name="T1" fmla="*/ 0 h 84"/>
                <a:gd name="T2" fmla="*/ 2708 w 72"/>
                <a:gd name="T3" fmla="*/ 4245 h 84"/>
                <a:gd name="T4" fmla="*/ 0 w 72"/>
                <a:gd name="T5" fmla="*/ 0 h 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" h="84">
                  <a:moveTo>
                    <a:pt x="0" y="0"/>
                  </a:moveTo>
                  <a:cubicBezTo>
                    <a:pt x="22" y="10"/>
                    <a:pt x="72" y="48"/>
                    <a:pt x="69" y="84"/>
                  </a:cubicBezTo>
                  <a:cubicBezTo>
                    <a:pt x="70" y="64"/>
                    <a:pt x="66" y="2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3" name="Freeform 806">
              <a:extLst>
                <a:ext uri="{FF2B5EF4-FFF2-40B4-BE49-F238E27FC236}">
                  <a16:creationId xmlns:a16="http://schemas.microsoft.com/office/drawing/2014/main" id="{CA0B3342-7661-F545-A984-4D3D5BCF7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579"/>
              <a:ext cx="255" cy="181"/>
            </a:xfrm>
            <a:custGeom>
              <a:avLst/>
              <a:gdLst>
                <a:gd name="T0" fmla="*/ 0 w 102"/>
                <a:gd name="T1" fmla="*/ 0 h 68"/>
                <a:gd name="T2" fmla="*/ 3988 w 102"/>
                <a:gd name="T3" fmla="*/ 3317 h 68"/>
                <a:gd name="T4" fmla="*/ 0 w 102"/>
                <a:gd name="T5" fmla="*/ 0 h 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2" h="68">
                  <a:moveTo>
                    <a:pt x="0" y="0"/>
                  </a:moveTo>
                  <a:cubicBezTo>
                    <a:pt x="4" y="18"/>
                    <a:pt x="50" y="68"/>
                    <a:pt x="102" y="66"/>
                  </a:cubicBezTo>
                  <a:cubicBezTo>
                    <a:pt x="82" y="64"/>
                    <a:pt x="30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" name="Freeform 807">
              <a:extLst>
                <a:ext uri="{FF2B5EF4-FFF2-40B4-BE49-F238E27FC236}">
                  <a16:creationId xmlns:a16="http://schemas.microsoft.com/office/drawing/2014/main" id="{6A5214D3-CB6F-5843-A932-70927CCB4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" y="1237"/>
              <a:ext cx="715" cy="691"/>
            </a:xfrm>
            <a:custGeom>
              <a:avLst/>
              <a:gdLst>
                <a:gd name="T0" fmla="*/ 2345 w 286"/>
                <a:gd name="T1" fmla="*/ 1310 h 259"/>
                <a:gd name="T2" fmla="*/ 708 w 286"/>
                <a:gd name="T3" fmla="*/ 6990 h 259"/>
                <a:gd name="T4" fmla="*/ 5708 w 286"/>
                <a:gd name="T5" fmla="*/ 12209 h 259"/>
                <a:gd name="T6" fmla="*/ 9970 w 286"/>
                <a:gd name="T7" fmla="*/ 10029 h 259"/>
                <a:gd name="T8" fmla="*/ 2345 w 286"/>
                <a:gd name="T9" fmla="*/ 1310 h 2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259">
                  <a:moveTo>
                    <a:pt x="60" y="26"/>
                  </a:moveTo>
                  <a:cubicBezTo>
                    <a:pt x="12" y="44"/>
                    <a:pt x="0" y="90"/>
                    <a:pt x="18" y="138"/>
                  </a:cubicBezTo>
                  <a:cubicBezTo>
                    <a:pt x="36" y="186"/>
                    <a:pt x="92" y="226"/>
                    <a:pt x="146" y="241"/>
                  </a:cubicBezTo>
                  <a:cubicBezTo>
                    <a:pt x="210" y="259"/>
                    <a:pt x="240" y="232"/>
                    <a:pt x="255" y="198"/>
                  </a:cubicBezTo>
                  <a:cubicBezTo>
                    <a:pt x="286" y="124"/>
                    <a:pt x="150" y="0"/>
                    <a:pt x="60" y="2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" name="Freeform 808">
              <a:extLst>
                <a:ext uri="{FF2B5EF4-FFF2-40B4-BE49-F238E27FC236}">
                  <a16:creationId xmlns:a16="http://schemas.microsoft.com/office/drawing/2014/main" id="{FF5CECD1-096B-234B-8792-893A170D5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" y="1403"/>
              <a:ext cx="377" cy="349"/>
            </a:xfrm>
            <a:custGeom>
              <a:avLst/>
              <a:gdLst>
                <a:gd name="T0" fmla="*/ 262 w 151"/>
                <a:gd name="T1" fmla="*/ 908 h 131"/>
                <a:gd name="T2" fmla="*/ 1091 w 151"/>
                <a:gd name="T3" fmla="*/ 4124 h 131"/>
                <a:gd name="T4" fmla="*/ 4669 w 151"/>
                <a:gd name="T5" fmla="*/ 6500 h 131"/>
                <a:gd name="T6" fmla="*/ 5865 w 151"/>
                <a:gd name="T7" fmla="*/ 5544 h 131"/>
                <a:gd name="T8" fmla="*/ 5865 w 151"/>
                <a:gd name="T9" fmla="*/ 5544 h 131"/>
                <a:gd name="T10" fmla="*/ 4669 w 151"/>
                <a:gd name="T11" fmla="*/ 6389 h 131"/>
                <a:gd name="T12" fmla="*/ 1121 w 151"/>
                <a:gd name="T13" fmla="*/ 4081 h 131"/>
                <a:gd name="T14" fmla="*/ 342 w 151"/>
                <a:gd name="T15" fmla="*/ 908 h 131"/>
                <a:gd name="T16" fmla="*/ 1433 w 151"/>
                <a:gd name="T17" fmla="*/ 0 h 131"/>
                <a:gd name="T18" fmla="*/ 1433 w 151"/>
                <a:gd name="T19" fmla="*/ 0 h 131"/>
                <a:gd name="T20" fmla="*/ 262 w 151"/>
                <a:gd name="T21" fmla="*/ 908 h 1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131">
                  <a:moveTo>
                    <a:pt x="7" y="18"/>
                  </a:moveTo>
                  <a:cubicBezTo>
                    <a:pt x="0" y="34"/>
                    <a:pt x="8" y="59"/>
                    <a:pt x="28" y="82"/>
                  </a:cubicBezTo>
                  <a:cubicBezTo>
                    <a:pt x="48" y="107"/>
                    <a:pt x="88" y="131"/>
                    <a:pt x="120" y="129"/>
                  </a:cubicBezTo>
                  <a:cubicBezTo>
                    <a:pt x="134" y="128"/>
                    <a:pt x="144" y="121"/>
                    <a:pt x="151" y="11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44" y="121"/>
                    <a:pt x="134" y="126"/>
                    <a:pt x="120" y="127"/>
                  </a:cubicBezTo>
                  <a:cubicBezTo>
                    <a:pt x="89" y="129"/>
                    <a:pt x="50" y="105"/>
                    <a:pt x="29" y="81"/>
                  </a:cubicBezTo>
                  <a:cubicBezTo>
                    <a:pt x="10" y="58"/>
                    <a:pt x="2" y="34"/>
                    <a:pt x="9" y="18"/>
                  </a:cubicBezTo>
                  <a:cubicBezTo>
                    <a:pt x="13" y="9"/>
                    <a:pt x="22" y="2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2" y="2"/>
                    <a:pt x="11" y="7"/>
                    <a:pt x="7" y="1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34" name="Group 855">
            <a:extLst>
              <a:ext uri="{FF2B5EF4-FFF2-40B4-BE49-F238E27FC236}">
                <a16:creationId xmlns:a16="http://schemas.microsoft.com/office/drawing/2014/main" id="{A7D71776-CE34-A64E-990C-58CF1D5D07C3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209800"/>
            <a:ext cx="1663700" cy="1743075"/>
            <a:chOff x="2143" y="1274"/>
            <a:chExt cx="1397" cy="1464"/>
          </a:xfrm>
        </p:grpSpPr>
        <p:sp>
          <p:nvSpPr>
            <p:cNvPr id="48146" name="Freeform 845">
              <a:extLst>
                <a:ext uri="{FF2B5EF4-FFF2-40B4-BE49-F238E27FC236}">
                  <a16:creationId xmlns:a16="http://schemas.microsoft.com/office/drawing/2014/main" id="{1E8A56A2-CF3D-2E4E-91B5-C8E6BE120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" y="1274"/>
              <a:ext cx="1397" cy="1464"/>
            </a:xfrm>
            <a:custGeom>
              <a:avLst/>
              <a:gdLst>
                <a:gd name="T0" fmla="*/ 108140 w 274"/>
                <a:gd name="T1" fmla="*/ 18363 h 269"/>
                <a:gd name="T2" fmla="*/ 58047 w 274"/>
                <a:gd name="T3" fmla="*/ 5334 h 269"/>
                <a:gd name="T4" fmla="*/ 35119 w 274"/>
                <a:gd name="T5" fmla="*/ 159739 h 269"/>
                <a:gd name="T6" fmla="*/ 152696 w 274"/>
                <a:gd name="T7" fmla="*/ 215839 h 269"/>
                <a:gd name="T8" fmla="*/ 177077 w 274"/>
                <a:gd name="T9" fmla="*/ 132516 h 269"/>
                <a:gd name="T10" fmla="*/ 139827 w 274"/>
                <a:gd name="T11" fmla="*/ 64955 h 269"/>
                <a:gd name="T12" fmla="*/ 108140 w 274"/>
                <a:gd name="T13" fmla="*/ 18363 h 2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4" h="269">
                  <a:moveTo>
                    <a:pt x="160" y="21"/>
                  </a:moveTo>
                  <a:cubicBezTo>
                    <a:pt x="135" y="6"/>
                    <a:pt x="110" y="0"/>
                    <a:pt x="86" y="6"/>
                  </a:cubicBezTo>
                  <a:cubicBezTo>
                    <a:pt x="2" y="23"/>
                    <a:pt x="0" y="114"/>
                    <a:pt x="52" y="182"/>
                  </a:cubicBezTo>
                  <a:cubicBezTo>
                    <a:pt x="104" y="250"/>
                    <a:pt x="189" y="269"/>
                    <a:pt x="226" y="246"/>
                  </a:cubicBezTo>
                  <a:cubicBezTo>
                    <a:pt x="264" y="223"/>
                    <a:pt x="274" y="189"/>
                    <a:pt x="262" y="151"/>
                  </a:cubicBezTo>
                  <a:cubicBezTo>
                    <a:pt x="252" y="118"/>
                    <a:pt x="222" y="90"/>
                    <a:pt x="207" y="74"/>
                  </a:cubicBezTo>
                  <a:cubicBezTo>
                    <a:pt x="191" y="56"/>
                    <a:pt x="177" y="31"/>
                    <a:pt x="160" y="21"/>
                  </a:cubicBezTo>
                  <a:close/>
                </a:path>
              </a:pathLst>
            </a:custGeom>
            <a:solidFill>
              <a:srgbClr val="F576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7" name="Freeform 846">
              <a:extLst>
                <a:ext uri="{FF2B5EF4-FFF2-40B4-BE49-F238E27FC236}">
                  <a16:creationId xmlns:a16="http://schemas.microsoft.com/office/drawing/2014/main" id="{89E10BC7-043A-1845-A122-A2CA04E85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1323"/>
              <a:ext cx="846" cy="1246"/>
            </a:xfrm>
            <a:custGeom>
              <a:avLst/>
              <a:gdLst>
                <a:gd name="T0" fmla="*/ 104568 w 166"/>
                <a:gd name="T1" fmla="*/ 122745 h 229"/>
                <a:gd name="T2" fmla="*/ 69505 w 166"/>
                <a:gd name="T3" fmla="*/ 60396 h 229"/>
                <a:gd name="T4" fmla="*/ 39191 w 166"/>
                <a:gd name="T5" fmla="*/ 17558 h 229"/>
                <a:gd name="T6" fmla="*/ 0 w 166"/>
                <a:gd name="T7" fmla="*/ 2574 h 229"/>
                <a:gd name="T8" fmla="*/ 33091 w 166"/>
                <a:gd name="T9" fmla="*/ 18353 h 229"/>
                <a:gd name="T10" fmla="*/ 63399 w 166"/>
                <a:gd name="T11" fmla="*/ 61370 h 229"/>
                <a:gd name="T12" fmla="*/ 98488 w 166"/>
                <a:gd name="T13" fmla="*/ 123539 h 229"/>
                <a:gd name="T14" fmla="*/ 81012 w 166"/>
                <a:gd name="T15" fmla="*/ 199893 h 229"/>
                <a:gd name="T16" fmla="*/ 81659 w 166"/>
                <a:gd name="T17" fmla="*/ 200720 h 229"/>
                <a:gd name="T18" fmla="*/ 104568 w 166"/>
                <a:gd name="T19" fmla="*/ 12274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6" h="229">
                  <a:moveTo>
                    <a:pt x="155" y="140"/>
                  </a:moveTo>
                  <a:cubicBezTo>
                    <a:pt x="146" y="110"/>
                    <a:pt x="117" y="84"/>
                    <a:pt x="103" y="69"/>
                  </a:cubicBezTo>
                  <a:cubicBezTo>
                    <a:pt x="88" y="53"/>
                    <a:pt x="74" y="30"/>
                    <a:pt x="58" y="20"/>
                  </a:cubicBezTo>
                  <a:cubicBezTo>
                    <a:pt x="37" y="8"/>
                    <a:pt x="21" y="0"/>
                    <a:pt x="0" y="3"/>
                  </a:cubicBezTo>
                  <a:cubicBezTo>
                    <a:pt x="18" y="3"/>
                    <a:pt x="31" y="10"/>
                    <a:pt x="49" y="21"/>
                  </a:cubicBezTo>
                  <a:cubicBezTo>
                    <a:pt x="65" y="30"/>
                    <a:pt x="79" y="53"/>
                    <a:pt x="94" y="70"/>
                  </a:cubicBezTo>
                  <a:cubicBezTo>
                    <a:pt x="108" y="85"/>
                    <a:pt x="137" y="111"/>
                    <a:pt x="146" y="141"/>
                  </a:cubicBezTo>
                  <a:cubicBezTo>
                    <a:pt x="157" y="177"/>
                    <a:pt x="156" y="206"/>
                    <a:pt x="120" y="228"/>
                  </a:cubicBezTo>
                  <a:cubicBezTo>
                    <a:pt x="119" y="229"/>
                    <a:pt x="119" y="229"/>
                    <a:pt x="121" y="229"/>
                  </a:cubicBezTo>
                  <a:cubicBezTo>
                    <a:pt x="157" y="207"/>
                    <a:pt x="166" y="176"/>
                    <a:pt x="155" y="140"/>
                  </a:cubicBezTo>
                  <a:close/>
                </a:path>
              </a:pathLst>
            </a:custGeom>
            <a:solidFill>
              <a:srgbClr val="F44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8" name="Freeform 847">
              <a:extLst>
                <a:ext uri="{FF2B5EF4-FFF2-40B4-BE49-F238E27FC236}">
                  <a16:creationId xmlns:a16="http://schemas.microsoft.com/office/drawing/2014/main" id="{6A94F721-A59D-FF4F-AC49-0D0B12CEF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3" y="1329"/>
              <a:ext cx="969" cy="1338"/>
            </a:xfrm>
            <a:custGeom>
              <a:avLst/>
              <a:gdLst>
                <a:gd name="T0" fmla="*/ 39275 w 190"/>
                <a:gd name="T1" fmla="*/ 147854 h 246"/>
                <a:gd name="T2" fmla="*/ 60889 w 190"/>
                <a:gd name="T3" fmla="*/ 0 h 246"/>
                <a:gd name="T4" fmla="*/ 62215 w 190"/>
                <a:gd name="T5" fmla="*/ 0 h 246"/>
                <a:gd name="T6" fmla="*/ 54126 w 190"/>
                <a:gd name="T7" fmla="*/ 1773 h 246"/>
                <a:gd name="T8" fmla="*/ 32512 w 190"/>
                <a:gd name="T9" fmla="*/ 148833 h 246"/>
                <a:gd name="T10" fmla="*/ 128540 w 190"/>
                <a:gd name="T11" fmla="*/ 208206 h 246"/>
                <a:gd name="T12" fmla="*/ 39275 w 190"/>
                <a:gd name="T13" fmla="*/ 147854 h 2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0" h="246">
                  <a:moveTo>
                    <a:pt x="58" y="169"/>
                  </a:moveTo>
                  <a:cubicBezTo>
                    <a:pt x="10" y="104"/>
                    <a:pt x="12" y="17"/>
                    <a:pt x="90" y="0"/>
                  </a:cubicBezTo>
                  <a:cubicBezTo>
                    <a:pt x="91" y="0"/>
                    <a:pt x="92" y="0"/>
                    <a:pt x="92" y="0"/>
                  </a:cubicBezTo>
                  <a:cubicBezTo>
                    <a:pt x="88" y="0"/>
                    <a:pt x="84" y="1"/>
                    <a:pt x="80" y="2"/>
                  </a:cubicBezTo>
                  <a:cubicBezTo>
                    <a:pt x="3" y="18"/>
                    <a:pt x="0" y="105"/>
                    <a:pt x="48" y="170"/>
                  </a:cubicBezTo>
                  <a:cubicBezTo>
                    <a:pt x="89" y="224"/>
                    <a:pt x="151" y="246"/>
                    <a:pt x="190" y="238"/>
                  </a:cubicBezTo>
                  <a:cubicBezTo>
                    <a:pt x="151" y="241"/>
                    <a:pt x="96" y="219"/>
                    <a:pt x="58" y="169"/>
                  </a:cubicBezTo>
                  <a:close/>
                </a:path>
              </a:pathLst>
            </a:custGeom>
            <a:solidFill>
              <a:srgbClr val="F9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" name="Freeform 848">
              <a:extLst>
                <a:ext uri="{FF2B5EF4-FFF2-40B4-BE49-F238E27FC236}">
                  <a16:creationId xmlns:a16="http://schemas.microsoft.com/office/drawing/2014/main" id="{B967B9BC-3D39-984C-BE0A-8D538E35F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617"/>
              <a:ext cx="749" cy="827"/>
            </a:xfrm>
            <a:custGeom>
              <a:avLst/>
              <a:gdLst>
                <a:gd name="T0" fmla="*/ 87567 w 147"/>
                <a:gd name="T1" fmla="*/ 112102 h 152"/>
                <a:gd name="T2" fmla="*/ 16147 w 147"/>
                <a:gd name="T3" fmla="*/ 61367 h 152"/>
                <a:gd name="T4" fmla="*/ 30948 w 147"/>
                <a:gd name="T5" fmla="*/ 5327 h 152"/>
                <a:gd name="T6" fmla="*/ 73417 w 147"/>
                <a:gd name="T7" fmla="*/ 49941 h 152"/>
                <a:gd name="T8" fmla="*/ 87567 w 147"/>
                <a:gd name="T9" fmla="*/ 112102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" h="152">
                  <a:moveTo>
                    <a:pt x="130" y="128"/>
                  </a:moveTo>
                  <a:cubicBezTo>
                    <a:pt x="96" y="152"/>
                    <a:pt x="48" y="114"/>
                    <a:pt x="24" y="70"/>
                  </a:cubicBezTo>
                  <a:cubicBezTo>
                    <a:pt x="0" y="26"/>
                    <a:pt x="20" y="0"/>
                    <a:pt x="46" y="6"/>
                  </a:cubicBezTo>
                  <a:cubicBezTo>
                    <a:pt x="70" y="12"/>
                    <a:pt x="85" y="26"/>
                    <a:pt x="109" y="57"/>
                  </a:cubicBezTo>
                  <a:cubicBezTo>
                    <a:pt x="133" y="88"/>
                    <a:pt x="147" y="117"/>
                    <a:pt x="130" y="128"/>
                  </a:cubicBezTo>
                  <a:close/>
                </a:path>
              </a:pathLst>
            </a:custGeom>
            <a:solidFill>
              <a:srgbClr val="F44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" name="Freeform 849">
              <a:extLst>
                <a:ext uri="{FF2B5EF4-FFF2-40B4-BE49-F238E27FC236}">
                  <a16:creationId xmlns:a16="http://schemas.microsoft.com/office/drawing/2014/main" id="{3B3207BE-0B38-F34C-A011-A0A685C19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" y="1650"/>
              <a:ext cx="637" cy="789"/>
            </a:xfrm>
            <a:custGeom>
              <a:avLst/>
              <a:gdLst>
                <a:gd name="T0" fmla="*/ 20904 w 125"/>
                <a:gd name="T1" fmla="*/ 51726 h 145"/>
                <a:gd name="T2" fmla="*/ 20257 w 125"/>
                <a:gd name="T3" fmla="*/ 0 h 145"/>
                <a:gd name="T4" fmla="*/ 13504 w 125"/>
                <a:gd name="T5" fmla="*/ 56079 h 145"/>
                <a:gd name="T6" fmla="*/ 84298 w 125"/>
                <a:gd name="T7" fmla="*/ 107777 h 145"/>
                <a:gd name="T8" fmla="*/ 20904 w 125"/>
                <a:gd name="T9" fmla="*/ 51726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" h="145">
                  <a:moveTo>
                    <a:pt x="31" y="59"/>
                  </a:moveTo>
                  <a:cubicBezTo>
                    <a:pt x="15" y="31"/>
                    <a:pt x="18" y="9"/>
                    <a:pt x="30" y="0"/>
                  </a:cubicBezTo>
                  <a:cubicBezTo>
                    <a:pt x="11" y="3"/>
                    <a:pt x="0" y="28"/>
                    <a:pt x="20" y="64"/>
                  </a:cubicBezTo>
                  <a:cubicBezTo>
                    <a:pt x="44" y="108"/>
                    <a:pt x="91" y="145"/>
                    <a:pt x="125" y="123"/>
                  </a:cubicBezTo>
                  <a:cubicBezTo>
                    <a:pt x="92" y="132"/>
                    <a:pt x="52" y="98"/>
                    <a:pt x="31" y="59"/>
                  </a:cubicBezTo>
                  <a:close/>
                </a:path>
              </a:pathLst>
            </a:custGeom>
            <a:solidFill>
              <a:srgbClr val="E12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1" name="Freeform 850">
              <a:extLst>
                <a:ext uri="{FF2B5EF4-FFF2-40B4-BE49-F238E27FC236}">
                  <a16:creationId xmlns:a16="http://schemas.microsoft.com/office/drawing/2014/main" id="{E1D8845F-FD1B-5142-8BEA-838533B3E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" y="1737"/>
              <a:ext cx="311" cy="489"/>
            </a:xfrm>
            <a:custGeom>
              <a:avLst/>
              <a:gdLst>
                <a:gd name="T0" fmla="*/ 0 w 61"/>
                <a:gd name="T1" fmla="*/ 0 h 90"/>
                <a:gd name="T2" fmla="*/ 41225 w 61"/>
                <a:gd name="T3" fmla="*/ 78436 h 90"/>
                <a:gd name="T4" fmla="*/ 19624 w 61"/>
                <a:gd name="T5" fmla="*/ 34007 h 90"/>
                <a:gd name="T6" fmla="*/ 0 w 61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90">
                  <a:moveTo>
                    <a:pt x="0" y="0"/>
                  </a:moveTo>
                  <a:cubicBezTo>
                    <a:pt x="25" y="19"/>
                    <a:pt x="61" y="57"/>
                    <a:pt x="61" y="90"/>
                  </a:cubicBezTo>
                  <a:cubicBezTo>
                    <a:pt x="55" y="75"/>
                    <a:pt x="40" y="52"/>
                    <a:pt x="29" y="39"/>
                  </a:cubicBezTo>
                  <a:cubicBezTo>
                    <a:pt x="15" y="23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12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" name="Freeform 851">
              <a:extLst>
                <a:ext uri="{FF2B5EF4-FFF2-40B4-BE49-F238E27FC236}">
                  <a16:creationId xmlns:a16="http://schemas.microsoft.com/office/drawing/2014/main" id="{37E5C503-0FBA-3A44-970F-D29F91399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" y="1786"/>
              <a:ext cx="296" cy="478"/>
            </a:xfrm>
            <a:custGeom>
              <a:avLst/>
              <a:gdLst>
                <a:gd name="T0" fmla="*/ 25783 w 58"/>
                <a:gd name="T1" fmla="*/ 32222 h 88"/>
                <a:gd name="T2" fmla="*/ 0 w 58"/>
                <a:gd name="T3" fmla="*/ 0 h 88"/>
                <a:gd name="T4" fmla="*/ 31228 w 58"/>
                <a:gd name="T5" fmla="*/ 76594 h 88"/>
                <a:gd name="T6" fmla="*/ 25783 w 58"/>
                <a:gd name="T7" fmla="*/ 32222 h 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" h="88">
                  <a:moveTo>
                    <a:pt x="38" y="37"/>
                  </a:moveTo>
                  <a:cubicBezTo>
                    <a:pt x="30" y="25"/>
                    <a:pt x="20" y="13"/>
                    <a:pt x="0" y="0"/>
                  </a:cubicBezTo>
                  <a:cubicBezTo>
                    <a:pt x="16" y="12"/>
                    <a:pt x="58" y="64"/>
                    <a:pt x="46" y="88"/>
                  </a:cubicBezTo>
                  <a:cubicBezTo>
                    <a:pt x="50" y="80"/>
                    <a:pt x="50" y="59"/>
                    <a:pt x="38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" name="Freeform 852">
              <a:extLst>
                <a:ext uri="{FF2B5EF4-FFF2-40B4-BE49-F238E27FC236}">
                  <a16:creationId xmlns:a16="http://schemas.microsoft.com/office/drawing/2014/main" id="{708CD0F2-60EF-C144-8892-258068CF9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62"/>
              <a:ext cx="392" cy="495"/>
            </a:xfrm>
            <a:custGeom>
              <a:avLst/>
              <a:gdLst>
                <a:gd name="T0" fmla="*/ 0 w 77"/>
                <a:gd name="T1" fmla="*/ 0 h 91"/>
                <a:gd name="T2" fmla="*/ 51729 w 77"/>
                <a:gd name="T3" fmla="*/ 79684 h 91"/>
                <a:gd name="T4" fmla="*/ 0 w 77"/>
                <a:gd name="T5" fmla="*/ 0 h 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" h="91">
                  <a:moveTo>
                    <a:pt x="0" y="0"/>
                  </a:moveTo>
                  <a:cubicBezTo>
                    <a:pt x="2" y="19"/>
                    <a:pt x="32" y="72"/>
                    <a:pt x="77" y="91"/>
                  </a:cubicBezTo>
                  <a:cubicBezTo>
                    <a:pt x="61" y="90"/>
                    <a:pt x="5" y="5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" name="Freeform 853">
              <a:extLst>
                <a:ext uri="{FF2B5EF4-FFF2-40B4-BE49-F238E27FC236}">
                  <a16:creationId xmlns:a16="http://schemas.microsoft.com/office/drawing/2014/main" id="{D6C2E063-E886-444B-8DA2-262C28F31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" y="1274"/>
              <a:ext cx="1397" cy="1464"/>
            </a:xfrm>
            <a:custGeom>
              <a:avLst/>
              <a:gdLst>
                <a:gd name="T0" fmla="*/ 108140 w 274"/>
                <a:gd name="T1" fmla="*/ 18363 h 269"/>
                <a:gd name="T2" fmla="*/ 58047 w 274"/>
                <a:gd name="T3" fmla="*/ 5334 h 269"/>
                <a:gd name="T4" fmla="*/ 35119 w 274"/>
                <a:gd name="T5" fmla="*/ 159739 h 269"/>
                <a:gd name="T6" fmla="*/ 152696 w 274"/>
                <a:gd name="T7" fmla="*/ 215839 h 269"/>
                <a:gd name="T8" fmla="*/ 177077 w 274"/>
                <a:gd name="T9" fmla="*/ 132516 h 269"/>
                <a:gd name="T10" fmla="*/ 139827 w 274"/>
                <a:gd name="T11" fmla="*/ 64955 h 269"/>
                <a:gd name="T12" fmla="*/ 108140 w 274"/>
                <a:gd name="T13" fmla="*/ 18363 h 2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4" h="269">
                  <a:moveTo>
                    <a:pt x="160" y="21"/>
                  </a:moveTo>
                  <a:cubicBezTo>
                    <a:pt x="135" y="6"/>
                    <a:pt x="110" y="0"/>
                    <a:pt x="86" y="6"/>
                  </a:cubicBezTo>
                  <a:cubicBezTo>
                    <a:pt x="2" y="23"/>
                    <a:pt x="0" y="114"/>
                    <a:pt x="52" y="182"/>
                  </a:cubicBezTo>
                  <a:cubicBezTo>
                    <a:pt x="104" y="250"/>
                    <a:pt x="189" y="269"/>
                    <a:pt x="226" y="246"/>
                  </a:cubicBezTo>
                  <a:cubicBezTo>
                    <a:pt x="264" y="223"/>
                    <a:pt x="274" y="189"/>
                    <a:pt x="262" y="151"/>
                  </a:cubicBezTo>
                  <a:cubicBezTo>
                    <a:pt x="252" y="118"/>
                    <a:pt x="222" y="90"/>
                    <a:pt x="207" y="74"/>
                  </a:cubicBezTo>
                  <a:cubicBezTo>
                    <a:pt x="191" y="56"/>
                    <a:pt x="177" y="31"/>
                    <a:pt x="160" y="21"/>
                  </a:cubicBezTo>
                  <a:close/>
                </a:path>
              </a:pathLst>
            </a:custGeom>
            <a:noFill/>
            <a:ln w="15875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" name="Freeform 854">
              <a:extLst>
                <a:ext uri="{FF2B5EF4-FFF2-40B4-BE49-F238E27FC236}">
                  <a16:creationId xmlns:a16="http://schemas.microsoft.com/office/drawing/2014/main" id="{70EB0162-A752-9844-B2FE-F55BCDBF0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1639"/>
              <a:ext cx="617" cy="734"/>
            </a:xfrm>
            <a:custGeom>
              <a:avLst/>
              <a:gdLst>
                <a:gd name="T0" fmla="*/ 6109 w 121"/>
                <a:gd name="T1" fmla="*/ 8688 h 135"/>
                <a:gd name="T2" fmla="*/ 9413 w 121"/>
                <a:gd name="T3" fmla="*/ 58503 h 135"/>
                <a:gd name="T4" fmla="*/ 58217 w 121"/>
                <a:gd name="T5" fmla="*/ 114433 h 135"/>
                <a:gd name="T6" fmla="*/ 81801 w 121"/>
                <a:gd name="T7" fmla="*/ 108344 h 135"/>
                <a:gd name="T8" fmla="*/ 81801 w 121"/>
                <a:gd name="T9" fmla="*/ 108344 h 135"/>
                <a:gd name="T10" fmla="*/ 58870 w 121"/>
                <a:gd name="T11" fmla="*/ 113634 h 135"/>
                <a:gd name="T12" fmla="*/ 10866 w 121"/>
                <a:gd name="T13" fmla="*/ 57703 h 135"/>
                <a:gd name="T14" fmla="*/ 7435 w 121"/>
                <a:gd name="T15" fmla="*/ 10434 h 135"/>
                <a:gd name="T16" fmla="*/ 25068 w 121"/>
                <a:gd name="T17" fmla="*/ 1772 h 135"/>
                <a:gd name="T18" fmla="*/ 25068 w 121"/>
                <a:gd name="T19" fmla="*/ 1772 h 135"/>
                <a:gd name="T20" fmla="*/ 6109 w 121"/>
                <a:gd name="T21" fmla="*/ 8688 h 1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1" h="135">
                  <a:moveTo>
                    <a:pt x="9" y="10"/>
                  </a:moveTo>
                  <a:cubicBezTo>
                    <a:pt x="0" y="23"/>
                    <a:pt x="2" y="44"/>
                    <a:pt x="14" y="67"/>
                  </a:cubicBezTo>
                  <a:cubicBezTo>
                    <a:pt x="32" y="100"/>
                    <a:pt x="61" y="126"/>
                    <a:pt x="86" y="131"/>
                  </a:cubicBezTo>
                  <a:cubicBezTo>
                    <a:pt x="99" y="135"/>
                    <a:pt x="111" y="132"/>
                    <a:pt x="121" y="124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11" y="131"/>
                    <a:pt x="99" y="132"/>
                    <a:pt x="87" y="130"/>
                  </a:cubicBezTo>
                  <a:cubicBezTo>
                    <a:pt x="62" y="124"/>
                    <a:pt x="34" y="98"/>
                    <a:pt x="16" y="66"/>
                  </a:cubicBezTo>
                  <a:cubicBezTo>
                    <a:pt x="4" y="44"/>
                    <a:pt x="2" y="23"/>
                    <a:pt x="11" y="12"/>
                  </a:cubicBezTo>
                  <a:cubicBezTo>
                    <a:pt x="17" y="4"/>
                    <a:pt x="26" y="0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26" y="0"/>
                    <a:pt x="16" y="2"/>
                    <a:pt x="9" y="1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35" name="Group 823">
            <a:extLst>
              <a:ext uri="{FF2B5EF4-FFF2-40B4-BE49-F238E27FC236}">
                <a16:creationId xmlns:a16="http://schemas.microsoft.com/office/drawing/2014/main" id="{231B011B-4BE3-EC4A-ABF2-7E0E7B4CDB1D}"/>
              </a:ext>
            </a:extLst>
          </p:cNvPr>
          <p:cNvGrpSpPr>
            <a:grpSpLocks/>
          </p:cNvGrpSpPr>
          <p:nvPr/>
        </p:nvGrpSpPr>
        <p:grpSpPr bwMode="auto">
          <a:xfrm>
            <a:off x="1214438" y="3779838"/>
            <a:ext cx="1663700" cy="1631950"/>
            <a:chOff x="763" y="2751"/>
            <a:chExt cx="1397" cy="1371"/>
          </a:xfrm>
        </p:grpSpPr>
        <p:sp>
          <p:nvSpPr>
            <p:cNvPr id="48137" name="Freeform 814">
              <a:extLst>
                <a:ext uri="{FF2B5EF4-FFF2-40B4-BE49-F238E27FC236}">
                  <a16:creationId xmlns:a16="http://schemas.microsoft.com/office/drawing/2014/main" id="{11694153-8F13-024C-8770-9F768D925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" y="2751"/>
              <a:ext cx="1397" cy="1371"/>
            </a:xfrm>
            <a:custGeom>
              <a:avLst/>
              <a:gdLst>
                <a:gd name="T0" fmla="*/ 46662 w 274"/>
                <a:gd name="T1" fmla="*/ 36881 h 252"/>
                <a:gd name="T2" fmla="*/ 3304 w 274"/>
                <a:gd name="T3" fmla="*/ 98059 h 252"/>
                <a:gd name="T4" fmla="*/ 13516 w 274"/>
                <a:gd name="T5" fmla="*/ 171674 h 252"/>
                <a:gd name="T6" fmla="*/ 147236 w 274"/>
                <a:gd name="T7" fmla="*/ 159417 h 252"/>
                <a:gd name="T8" fmla="*/ 137824 w 274"/>
                <a:gd name="T9" fmla="*/ 13998 h 252"/>
                <a:gd name="T10" fmla="*/ 46662 w 274"/>
                <a:gd name="T11" fmla="*/ 36881 h 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4" h="252">
                  <a:moveTo>
                    <a:pt x="69" y="42"/>
                  </a:moveTo>
                  <a:cubicBezTo>
                    <a:pt x="38" y="61"/>
                    <a:pt x="12" y="78"/>
                    <a:pt x="5" y="112"/>
                  </a:cubicBezTo>
                  <a:cubicBezTo>
                    <a:pt x="0" y="140"/>
                    <a:pt x="1" y="171"/>
                    <a:pt x="20" y="196"/>
                  </a:cubicBezTo>
                  <a:cubicBezTo>
                    <a:pt x="62" y="252"/>
                    <a:pt x="162" y="246"/>
                    <a:pt x="218" y="182"/>
                  </a:cubicBezTo>
                  <a:cubicBezTo>
                    <a:pt x="274" y="118"/>
                    <a:pt x="252" y="38"/>
                    <a:pt x="204" y="16"/>
                  </a:cubicBezTo>
                  <a:cubicBezTo>
                    <a:pt x="157" y="0"/>
                    <a:pt x="133" y="8"/>
                    <a:pt x="69" y="42"/>
                  </a:cubicBezTo>
                  <a:close/>
                </a:path>
              </a:pathLst>
            </a:custGeom>
            <a:solidFill>
              <a:srgbClr val="F576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8" name="Freeform 815">
              <a:extLst>
                <a:ext uri="{FF2B5EF4-FFF2-40B4-BE49-F238E27FC236}">
                  <a16:creationId xmlns:a16="http://schemas.microsoft.com/office/drawing/2014/main" id="{9D65D138-F79A-9B41-A333-F839BB007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" y="2822"/>
              <a:ext cx="847" cy="1180"/>
            </a:xfrm>
            <a:custGeom>
              <a:avLst/>
              <a:gdLst>
                <a:gd name="T0" fmla="*/ 67740 w 166"/>
                <a:gd name="T1" fmla="*/ 7069 h 217"/>
                <a:gd name="T2" fmla="*/ 37982 w 166"/>
                <a:gd name="T3" fmla="*/ 799 h 217"/>
                <a:gd name="T4" fmla="*/ 60974 w 166"/>
                <a:gd name="T5" fmla="*/ 7069 h 217"/>
                <a:gd name="T6" fmla="*/ 69878 w 166"/>
                <a:gd name="T7" fmla="*/ 145189 h 217"/>
                <a:gd name="T8" fmla="*/ 0 w 166"/>
                <a:gd name="T9" fmla="*/ 188920 h 217"/>
                <a:gd name="T10" fmla="*/ 76643 w 166"/>
                <a:gd name="T11" fmla="*/ 145189 h 217"/>
                <a:gd name="T12" fmla="*/ 67740 w 166"/>
                <a:gd name="T13" fmla="*/ 7069 h 2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" h="217">
                  <a:moveTo>
                    <a:pt x="100" y="8"/>
                  </a:moveTo>
                  <a:cubicBezTo>
                    <a:pt x="83" y="3"/>
                    <a:pt x="70" y="0"/>
                    <a:pt x="56" y="1"/>
                  </a:cubicBezTo>
                  <a:cubicBezTo>
                    <a:pt x="67" y="1"/>
                    <a:pt x="77" y="4"/>
                    <a:pt x="90" y="8"/>
                  </a:cubicBezTo>
                  <a:cubicBezTo>
                    <a:pt x="136" y="29"/>
                    <a:pt x="156" y="106"/>
                    <a:pt x="103" y="166"/>
                  </a:cubicBezTo>
                  <a:cubicBezTo>
                    <a:pt x="76" y="198"/>
                    <a:pt x="37" y="215"/>
                    <a:pt x="0" y="216"/>
                  </a:cubicBezTo>
                  <a:cubicBezTo>
                    <a:pt x="39" y="217"/>
                    <a:pt x="83" y="201"/>
                    <a:pt x="113" y="166"/>
                  </a:cubicBezTo>
                  <a:cubicBezTo>
                    <a:pt x="166" y="106"/>
                    <a:pt x="145" y="29"/>
                    <a:pt x="100" y="8"/>
                  </a:cubicBezTo>
                  <a:close/>
                </a:path>
              </a:pathLst>
            </a:custGeom>
            <a:solidFill>
              <a:srgbClr val="F44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9" name="Freeform 816">
              <a:extLst>
                <a:ext uri="{FF2B5EF4-FFF2-40B4-BE49-F238E27FC236}">
                  <a16:creationId xmlns:a16="http://schemas.microsoft.com/office/drawing/2014/main" id="{A19B359D-8A09-9A4F-9349-A159A13C8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828"/>
              <a:ext cx="791" cy="1180"/>
            </a:xfrm>
            <a:custGeom>
              <a:avLst/>
              <a:gdLst>
                <a:gd name="T0" fmla="*/ 19663 w 155"/>
                <a:gd name="T1" fmla="*/ 155657 h 217"/>
                <a:gd name="T2" fmla="*/ 10237 w 155"/>
                <a:gd name="T3" fmla="*/ 85694 h 217"/>
                <a:gd name="T4" fmla="*/ 51563 w 155"/>
                <a:gd name="T5" fmla="*/ 28771 h 217"/>
                <a:gd name="T6" fmla="*/ 105137 w 155"/>
                <a:gd name="T7" fmla="*/ 0 h 217"/>
                <a:gd name="T8" fmla="*/ 44796 w 155"/>
                <a:gd name="T9" fmla="*/ 28771 h 217"/>
                <a:gd name="T10" fmla="*/ 4113 w 155"/>
                <a:gd name="T11" fmla="*/ 85694 h 217"/>
                <a:gd name="T12" fmla="*/ 13569 w 155"/>
                <a:gd name="T13" fmla="*/ 155657 h 217"/>
                <a:gd name="T14" fmla="*/ 74563 w 155"/>
                <a:gd name="T15" fmla="*/ 187174 h 217"/>
                <a:gd name="T16" fmla="*/ 19663 w 155"/>
                <a:gd name="T17" fmla="*/ 155657 h 2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5" h="217">
                  <a:moveTo>
                    <a:pt x="29" y="178"/>
                  </a:moveTo>
                  <a:cubicBezTo>
                    <a:pt x="11" y="153"/>
                    <a:pt x="10" y="124"/>
                    <a:pt x="15" y="98"/>
                  </a:cubicBezTo>
                  <a:cubicBezTo>
                    <a:pt x="22" y="67"/>
                    <a:pt x="46" y="50"/>
                    <a:pt x="76" y="33"/>
                  </a:cubicBezTo>
                  <a:cubicBezTo>
                    <a:pt x="111" y="13"/>
                    <a:pt x="134" y="3"/>
                    <a:pt x="155" y="0"/>
                  </a:cubicBezTo>
                  <a:cubicBezTo>
                    <a:pt x="130" y="0"/>
                    <a:pt x="107" y="11"/>
                    <a:pt x="66" y="33"/>
                  </a:cubicBezTo>
                  <a:cubicBezTo>
                    <a:pt x="37" y="50"/>
                    <a:pt x="12" y="67"/>
                    <a:pt x="6" y="98"/>
                  </a:cubicBezTo>
                  <a:cubicBezTo>
                    <a:pt x="0" y="125"/>
                    <a:pt x="2" y="154"/>
                    <a:pt x="20" y="178"/>
                  </a:cubicBezTo>
                  <a:cubicBezTo>
                    <a:pt x="40" y="205"/>
                    <a:pt x="74" y="217"/>
                    <a:pt x="110" y="214"/>
                  </a:cubicBezTo>
                  <a:cubicBezTo>
                    <a:pt x="78" y="214"/>
                    <a:pt x="48" y="202"/>
                    <a:pt x="29" y="178"/>
                  </a:cubicBezTo>
                  <a:close/>
                </a:path>
              </a:pathLst>
            </a:custGeom>
            <a:solidFill>
              <a:srgbClr val="F9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Freeform 817">
              <a:extLst>
                <a:ext uri="{FF2B5EF4-FFF2-40B4-BE49-F238E27FC236}">
                  <a16:creationId xmlns:a16="http://schemas.microsoft.com/office/drawing/2014/main" id="{54B0AE81-78F4-2741-AD29-D1F3BE105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3067"/>
              <a:ext cx="821" cy="756"/>
            </a:xfrm>
            <a:custGeom>
              <a:avLst/>
              <a:gdLst>
                <a:gd name="T0" fmla="*/ 66960 w 161"/>
                <a:gd name="T1" fmla="*/ 0 h 139"/>
                <a:gd name="T2" fmla="*/ 62850 w 161"/>
                <a:gd name="T3" fmla="*/ 93624 h 139"/>
                <a:gd name="T4" fmla="*/ 1326 w 161"/>
                <a:gd name="T5" fmla="*/ 62090 h 139"/>
                <a:gd name="T6" fmla="*/ 66960 w 161"/>
                <a:gd name="T7" fmla="*/ 0 h 1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1" h="139">
                  <a:moveTo>
                    <a:pt x="99" y="0"/>
                  </a:moveTo>
                  <a:cubicBezTo>
                    <a:pt x="161" y="2"/>
                    <a:pt x="159" y="75"/>
                    <a:pt x="93" y="107"/>
                  </a:cubicBezTo>
                  <a:cubicBezTo>
                    <a:pt x="27" y="139"/>
                    <a:pt x="0" y="97"/>
                    <a:pt x="2" y="71"/>
                  </a:cubicBezTo>
                  <a:cubicBezTo>
                    <a:pt x="4" y="37"/>
                    <a:pt x="62" y="1"/>
                    <a:pt x="99" y="0"/>
                  </a:cubicBezTo>
                  <a:close/>
                </a:path>
              </a:pathLst>
            </a:custGeom>
            <a:solidFill>
              <a:srgbClr val="F44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1" name="Freeform 818">
              <a:extLst>
                <a:ext uri="{FF2B5EF4-FFF2-40B4-BE49-F238E27FC236}">
                  <a16:creationId xmlns:a16="http://schemas.microsoft.com/office/drawing/2014/main" id="{A93C3716-643C-6044-83FF-D3AD58070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" y="3121"/>
              <a:ext cx="745" cy="642"/>
            </a:xfrm>
            <a:custGeom>
              <a:avLst/>
              <a:gdLst>
                <a:gd name="T0" fmla="*/ 79312 w 146"/>
                <a:gd name="T1" fmla="*/ 0 h 118"/>
                <a:gd name="T2" fmla="*/ 49553 w 146"/>
                <a:gd name="T3" fmla="*/ 77938 h 118"/>
                <a:gd name="T4" fmla="*/ 0 w 146"/>
                <a:gd name="T5" fmla="*/ 79717 h 118"/>
                <a:gd name="T6" fmla="*/ 54860 w 146"/>
                <a:gd name="T7" fmla="*/ 85043 h 118"/>
                <a:gd name="T8" fmla="*/ 79312 w 146"/>
                <a:gd name="T9" fmla="*/ 0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118">
                  <a:moveTo>
                    <a:pt x="117" y="0"/>
                  </a:moveTo>
                  <a:cubicBezTo>
                    <a:pt x="134" y="24"/>
                    <a:pt x="120" y="66"/>
                    <a:pt x="73" y="89"/>
                  </a:cubicBezTo>
                  <a:cubicBezTo>
                    <a:pt x="38" y="106"/>
                    <a:pt x="14" y="102"/>
                    <a:pt x="0" y="91"/>
                  </a:cubicBezTo>
                  <a:cubicBezTo>
                    <a:pt x="13" y="108"/>
                    <a:pt x="39" y="118"/>
                    <a:pt x="81" y="97"/>
                  </a:cubicBezTo>
                  <a:cubicBezTo>
                    <a:pt x="134" y="72"/>
                    <a:pt x="146" y="21"/>
                    <a:pt x="117" y="0"/>
                  </a:cubicBezTo>
                  <a:close/>
                </a:path>
              </a:pathLst>
            </a:custGeom>
            <a:solidFill>
              <a:srgbClr val="E12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2" name="Freeform 819">
              <a:extLst>
                <a:ext uri="{FF2B5EF4-FFF2-40B4-BE49-F238E27FC236}">
                  <a16:creationId xmlns:a16="http://schemas.microsoft.com/office/drawing/2014/main" id="{C7C855C9-7FD7-D549-AAF4-48A602C0B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" y="3083"/>
              <a:ext cx="342" cy="267"/>
            </a:xfrm>
            <a:custGeom>
              <a:avLst/>
              <a:gdLst>
                <a:gd name="T0" fmla="*/ 45491 w 67"/>
                <a:gd name="T1" fmla="*/ 0 h 49"/>
                <a:gd name="T2" fmla="*/ 0 w 67"/>
                <a:gd name="T3" fmla="*/ 43200 h 49"/>
                <a:gd name="T4" fmla="*/ 45491 w 67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49">
                  <a:moveTo>
                    <a:pt x="67" y="0"/>
                  </a:moveTo>
                  <a:cubicBezTo>
                    <a:pt x="41" y="5"/>
                    <a:pt x="8" y="30"/>
                    <a:pt x="0" y="49"/>
                  </a:cubicBezTo>
                  <a:cubicBezTo>
                    <a:pt x="13" y="36"/>
                    <a:pt x="42" y="10"/>
                    <a:pt x="67" y="0"/>
                  </a:cubicBezTo>
                  <a:close/>
                </a:path>
              </a:pathLst>
            </a:custGeom>
            <a:solidFill>
              <a:srgbClr val="E12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3" name="Freeform 820">
              <a:extLst>
                <a:ext uri="{FF2B5EF4-FFF2-40B4-BE49-F238E27FC236}">
                  <a16:creationId xmlns:a16="http://schemas.microsoft.com/office/drawing/2014/main" id="{4F728634-57AD-9A49-B1AD-A53E86815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" y="3284"/>
              <a:ext cx="510" cy="452"/>
            </a:xfrm>
            <a:custGeom>
              <a:avLst/>
              <a:gdLst>
                <a:gd name="T0" fmla="*/ 0 w 100"/>
                <a:gd name="T1" fmla="*/ 71236 h 83"/>
                <a:gd name="T2" fmla="*/ 64194 w 100"/>
                <a:gd name="T3" fmla="*/ 0 h 83"/>
                <a:gd name="T4" fmla="*/ 0 w 100"/>
                <a:gd name="T5" fmla="*/ 7123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0" h="83">
                  <a:moveTo>
                    <a:pt x="0" y="81"/>
                  </a:moveTo>
                  <a:cubicBezTo>
                    <a:pt x="20" y="83"/>
                    <a:pt x="94" y="57"/>
                    <a:pt x="95" y="0"/>
                  </a:cubicBezTo>
                  <a:cubicBezTo>
                    <a:pt x="100" y="24"/>
                    <a:pt x="70" y="83"/>
                    <a:pt x="0" y="8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4" name="Freeform 821">
              <a:extLst>
                <a:ext uri="{FF2B5EF4-FFF2-40B4-BE49-F238E27FC236}">
                  <a16:creationId xmlns:a16="http://schemas.microsoft.com/office/drawing/2014/main" id="{16635E44-AD69-4240-A7CB-2EEC391C5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" y="2751"/>
              <a:ext cx="1397" cy="1371"/>
            </a:xfrm>
            <a:custGeom>
              <a:avLst/>
              <a:gdLst>
                <a:gd name="T0" fmla="*/ 46662 w 274"/>
                <a:gd name="T1" fmla="*/ 36881 h 252"/>
                <a:gd name="T2" fmla="*/ 3304 w 274"/>
                <a:gd name="T3" fmla="*/ 98059 h 252"/>
                <a:gd name="T4" fmla="*/ 13516 w 274"/>
                <a:gd name="T5" fmla="*/ 171674 h 252"/>
                <a:gd name="T6" fmla="*/ 147236 w 274"/>
                <a:gd name="T7" fmla="*/ 159417 h 252"/>
                <a:gd name="T8" fmla="*/ 137824 w 274"/>
                <a:gd name="T9" fmla="*/ 13998 h 252"/>
                <a:gd name="T10" fmla="*/ 46662 w 274"/>
                <a:gd name="T11" fmla="*/ 36881 h 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4" h="252">
                  <a:moveTo>
                    <a:pt x="69" y="42"/>
                  </a:moveTo>
                  <a:cubicBezTo>
                    <a:pt x="38" y="61"/>
                    <a:pt x="12" y="78"/>
                    <a:pt x="5" y="112"/>
                  </a:cubicBezTo>
                  <a:cubicBezTo>
                    <a:pt x="0" y="140"/>
                    <a:pt x="1" y="171"/>
                    <a:pt x="20" y="196"/>
                  </a:cubicBezTo>
                  <a:cubicBezTo>
                    <a:pt x="62" y="252"/>
                    <a:pt x="162" y="246"/>
                    <a:pt x="218" y="182"/>
                  </a:cubicBezTo>
                  <a:cubicBezTo>
                    <a:pt x="274" y="118"/>
                    <a:pt x="252" y="38"/>
                    <a:pt x="204" y="16"/>
                  </a:cubicBezTo>
                  <a:cubicBezTo>
                    <a:pt x="157" y="0"/>
                    <a:pt x="133" y="8"/>
                    <a:pt x="69" y="42"/>
                  </a:cubicBezTo>
                  <a:close/>
                </a:path>
              </a:pathLst>
            </a:custGeom>
            <a:noFill/>
            <a:ln w="15875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5" name="Freeform 822">
              <a:extLst>
                <a:ext uri="{FF2B5EF4-FFF2-40B4-BE49-F238E27FC236}">
                  <a16:creationId xmlns:a16="http://schemas.microsoft.com/office/drawing/2014/main" id="{CF3A12B9-0B85-7E49-86F0-4D7E38C0F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" y="3067"/>
              <a:ext cx="755" cy="685"/>
            </a:xfrm>
            <a:custGeom>
              <a:avLst/>
              <a:gdLst>
                <a:gd name="T0" fmla="*/ 66389 w 148"/>
                <a:gd name="T1" fmla="*/ 0 h 126"/>
                <a:gd name="T2" fmla="*/ 95456 w 148"/>
                <a:gd name="T3" fmla="*/ 27960 h 126"/>
                <a:gd name="T4" fmla="*/ 62277 w 148"/>
                <a:gd name="T5" fmla="*/ 92540 h 126"/>
                <a:gd name="T6" fmla="*/ 14207 w 148"/>
                <a:gd name="T7" fmla="*/ 96085 h 126"/>
                <a:gd name="T8" fmla="*/ 678 w 148"/>
                <a:gd name="T9" fmla="*/ 62009 h 126"/>
                <a:gd name="T10" fmla="*/ 678 w 148"/>
                <a:gd name="T11" fmla="*/ 62009 h 126"/>
                <a:gd name="T12" fmla="*/ 13534 w 148"/>
                <a:gd name="T13" fmla="*/ 96884 h 126"/>
                <a:gd name="T14" fmla="*/ 62925 w 148"/>
                <a:gd name="T15" fmla="*/ 94313 h 126"/>
                <a:gd name="T16" fmla="*/ 96783 w 148"/>
                <a:gd name="T17" fmla="*/ 27161 h 126"/>
                <a:gd name="T18" fmla="*/ 66389 w 148"/>
                <a:gd name="T19" fmla="*/ 0 h 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" h="126">
                  <a:moveTo>
                    <a:pt x="98" y="0"/>
                  </a:moveTo>
                  <a:cubicBezTo>
                    <a:pt x="122" y="1"/>
                    <a:pt x="137" y="13"/>
                    <a:pt x="141" y="32"/>
                  </a:cubicBezTo>
                  <a:cubicBezTo>
                    <a:pt x="146" y="54"/>
                    <a:pt x="133" y="86"/>
                    <a:pt x="92" y="106"/>
                  </a:cubicBezTo>
                  <a:cubicBezTo>
                    <a:pt x="55" y="124"/>
                    <a:pt x="33" y="118"/>
                    <a:pt x="21" y="110"/>
                  </a:cubicBezTo>
                  <a:cubicBezTo>
                    <a:pt x="7" y="100"/>
                    <a:pt x="0" y="83"/>
                    <a:pt x="1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84"/>
                    <a:pt x="5" y="101"/>
                    <a:pt x="20" y="111"/>
                  </a:cubicBezTo>
                  <a:cubicBezTo>
                    <a:pt x="33" y="120"/>
                    <a:pt x="55" y="126"/>
                    <a:pt x="93" y="108"/>
                  </a:cubicBezTo>
                  <a:cubicBezTo>
                    <a:pt x="134" y="88"/>
                    <a:pt x="148" y="54"/>
                    <a:pt x="143" y="31"/>
                  </a:cubicBezTo>
                  <a:cubicBezTo>
                    <a:pt x="139" y="12"/>
                    <a:pt x="122" y="1"/>
                    <a:pt x="9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36" name="Rectangle 2">
            <a:extLst>
              <a:ext uri="{FF2B5EF4-FFF2-40B4-BE49-F238E27FC236}">
                <a16:creationId xmlns:a16="http://schemas.microsoft.com/office/drawing/2014/main" id="{2AC91CB8-3F7B-B24F-9906-BEED5B055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41354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3800" b="1">
                <a:latin typeface="Calibri" panose="020F0502020204030204" pitchFamily="34" charset="0"/>
                <a:cs typeface="Calibri" panose="020F0502020204030204" pitchFamily="34" charset="0"/>
              </a:rPr>
              <a:t>Normal Red Blood Cells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8AA7774F-6955-3548-B1BB-803DCADEA88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Red Blood Cells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C35E53AB-FED6-F34A-BB34-ADB6B6F9774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371600"/>
            <a:ext cx="8229600" cy="4495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Aplastic anemia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Failure of bone marrow to produce blood components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Causes: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Chemotherapy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Radiation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Viruses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Toxins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Avoid causative agent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Bone marrow transplantation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Transfusions</a:t>
            </a:r>
          </a:p>
          <a:p>
            <a:pPr lvl="2" eaLnBrk="1" hangingPunct="1">
              <a:buFontTx/>
              <a:buNone/>
            </a:pPr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56453150-D0B4-A149-A222-EB8EEC2ED2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991600" cy="914400"/>
          </a:xfrm>
        </p:spPr>
        <p:txBody>
          <a:bodyPr/>
          <a:lstStyle/>
          <a:p>
            <a:pPr eaLnBrk="1" hangingPunct="1"/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White Blood Cells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BA43E597-D420-DE41-8AC0-8649BC4F4EE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Mononucleosis</a:t>
            </a:r>
          </a:p>
          <a:p>
            <a:pPr eaLnBrk="1" hangingPunct="1"/>
            <a:r>
              <a:rPr lang="en-US" altLang="en-US" sz="4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Leukemia</a:t>
            </a:r>
          </a:p>
          <a:p>
            <a:pPr eaLnBrk="1" hangingPunct="1"/>
            <a:r>
              <a:rPr lang="en-US" altLang="en-US" sz="4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Hodgkin’s Disease</a:t>
            </a:r>
          </a:p>
          <a:p>
            <a:pPr eaLnBrk="1" hangingPunct="1"/>
            <a:r>
              <a:rPr lang="en-US" altLang="en-US" sz="4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Multiple myeloma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CCB7F145-6D61-A547-9618-20ECA129ED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White Blood Cells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8CA7CDAF-4311-FB43-801B-261837130F7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Mononucleosis</a:t>
            </a:r>
          </a:p>
          <a:p>
            <a:pPr lvl="1" eaLnBrk="1" hangingPunct="1"/>
            <a:endParaRPr lang="en-US" altLang="en-US" sz="2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Caused by virus (usually Epstein-Barr Virus)</a:t>
            </a:r>
          </a:p>
          <a:p>
            <a:pPr lvl="1" eaLnBrk="1" hangingPunct="1"/>
            <a:endParaRPr lang="en-US" altLang="en-US" sz="2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Fatigue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Sore throat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Swollen glands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BBD2E580-D25B-5841-A395-E803BDD7B3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White Blood Cells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868E2484-0C74-6949-91D3-955AE46CA87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Leukemia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Malignant neoplasm of blood-forming organs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Abnormal production of immature leukocytes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May be acute or chronic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Acute forms affect children, progress rapidly, and may be fatal</a:t>
            </a:r>
          </a:p>
          <a:p>
            <a:pPr lvl="1" eaLnBrk="1" hangingPunct="1">
              <a:buFontTx/>
              <a:buNone/>
            </a:pPr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A8FC799C-B8F3-C347-9A9D-18921372D1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White Blood Cells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422C22E6-715C-7E48-956F-69121534587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04800" y="1524000"/>
            <a:ext cx="8610600" cy="5029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Leukemia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Chronic forms affect older adults, are often asymptomatic, and may not be fatal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Classified as:</a:t>
            </a:r>
          </a:p>
          <a:p>
            <a:pPr lvl="2" eaLnBrk="1" hangingPunct="1"/>
            <a:r>
              <a:rPr lang="en-US" altLang="en-US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Myelogenous</a:t>
            </a:r>
          </a:p>
          <a:p>
            <a:pPr lvl="3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Affecting bone marrow</a:t>
            </a:r>
          </a:p>
          <a:p>
            <a:pPr lvl="2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2" eaLnBrk="1" hangingPunct="1"/>
            <a:r>
              <a:rPr lang="en-US" altLang="en-US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Lymphocytic</a:t>
            </a:r>
          </a:p>
          <a:p>
            <a:pPr lvl="3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Affecting lymph nodes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C4B713E9-438F-2745-AF59-4ACD278334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White Blood Cells</a:t>
            </a:r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1050C6F4-A880-E846-8D19-B5EB1BA4FBC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04800" y="1219200"/>
            <a:ext cx="8534400" cy="5410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Leukemia</a:t>
            </a:r>
          </a:p>
          <a:p>
            <a:pPr lvl="1" eaLnBrk="1" hangingPunct="1"/>
            <a:r>
              <a:rPr lang="en-US" altLang="en-US" sz="32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Fatigue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Headache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Sore throat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Dyspnea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Bleeding of mucous membranes of mouth and gastrointestinal (GI) system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Bone and joint pain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Enlargement of lymph nodes, liver, and spleen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Infections common</a:t>
            </a:r>
          </a:p>
          <a:p>
            <a:pPr lvl="2" eaLnBrk="1" hangingPunct="1">
              <a:buFontTx/>
              <a:buNone/>
            </a:pPr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2" eaLnBrk="1" hangingPunct="1">
              <a:buFontTx/>
              <a:buNone/>
            </a:pPr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A19962E8-B95D-2949-B6B8-189CF6EFC0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White Blood Cells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ECF29E30-5172-644C-B187-63CB88870AF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229600" cy="5029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Leukemia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Diagnosis by bone marrow biopsy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Two major types: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CML (Chronic Myeloid Leukemia)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AML (Acute Myeloid Leukemia)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Aggressive chemotherapy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Once in remission, bone marrow transplant to replace neoplastic tissue with normal tissue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Remission at 50%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FAD5B-4096-AA4D-8AD2-684047BA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Chronic Myeloid Leukemia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FA289-1DE1-B34C-BD56-ABA5336D5925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cancer of the white blood cells (WBCs)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Usually occurs in older individuals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has been an increase in cases due to the aging of our population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phases: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Chronic – usually treatable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Accelerated – more difficult to treat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Blastic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usually very severe symptoms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7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54D4A220-8D14-824D-8A9F-C15D7609BF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3 Functions of Blood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3A39178E-FBA2-6245-854E-BC5F263DC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82000" cy="5181600"/>
          </a:xfrm>
          <a:solidFill>
            <a:schemeClr val="bg1"/>
          </a:solidFill>
        </p:spPr>
        <p:txBody>
          <a:bodyPr/>
          <a:lstStyle/>
          <a:p>
            <a:pPr marL="514350" indent="-514350">
              <a:lnSpc>
                <a:spcPct val="9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sz="40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Transportation</a:t>
            </a:r>
          </a:p>
          <a:p>
            <a:pPr lvl="1">
              <a:lnSpc>
                <a:spcPct val="90000"/>
              </a:lnSpc>
            </a:pPr>
            <a:r>
              <a:rPr lang="en-US" altLang="en-US" sz="32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Oxygen, nutrients, waste</a:t>
            </a:r>
          </a:p>
          <a:p>
            <a:pPr marL="514350" indent="-514350">
              <a:lnSpc>
                <a:spcPct val="90000"/>
              </a:lnSpc>
              <a:buFont typeface="Times New Roman" panose="02020603050405020304" pitchFamily="18" charset="0"/>
              <a:buAutoNum type="arabicPeriod"/>
            </a:pPr>
            <a:endParaRPr lang="en-US" altLang="en-US" sz="40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514350" indent="-514350">
              <a:lnSpc>
                <a:spcPct val="9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sz="40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Regulation</a:t>
            </a:r>
          </a:p>
          <a:p>
            <a:pPr lvl="1">
              <a:lnSpc>
                <a:spcPct val="90000"/>
              </a:lnSpc>
            </a:pPr>
            <a:r>
              <a:rPr lang="en-US" altLang="en-US" sz="32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Body temp, pH, volume of water</a:t>
            </a:r>
          </a:p>
          <a:p>
            <a:pPr marL="514350" indent="-514350">
              <a:lnSpc>
                <a:spcPct val="90000"/>
              </a:lnSpc>
              <a:buFont typeface="Times New Roman" panose="02020603050405020304" pitchFamily="18" charset="0"/>
              <a:buAutoNum type="arabicPeriod"/>
            </a:pPr>
            <a:endParaRPr lang="en-US" altLang="en-US" sz="40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514350" indent="-514350">
              <a:lnSpc>
                <a:spcPct val="9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sz="40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Defense</a:t>
            </a:r>
          </a:p>
          <a:p>
            <a:pPr lvl="1">
              <a:lnSpc>
                <a:spcPct val="90000"/>
              </a:lnSpc>
            </a:pPr>
            <a:r>
              <a:rPr lang="en-US" altLang="en-US" sz="32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Immune cells fight infection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79C6F3-6708-DF45-9214-25D3DAEF5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7" t="8431" r="25000" b="9917"/>
          <a:stretch/>
        </p:blipFill>
        <p:spPr>
          <a:xfrm>
            <a:off x="152400" y="381000"/>
            <a:ext cx="4419600" cy="419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C90EC-4CAE-AD41-B7BD-84B2F8BA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68300"/>
            <a:ext cx="3048000" cy="3362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C27DFC-1BED-DF41-BD64-AD604B90B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840" y="3810000"/>
            <a:ext cx="4191000" cy="2845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71A70-0DA7-BE4A-9CF7-E5BA68142038}"/>
              </a:ext>
            </a:extLst>
          </p:cNvPr>
          <p:cNvSpPr txBox="1"/>
          <p:nvPr/>
        </p:nvSpPr>
        <p:spPr>
          <a:xfrm>
            <a:off x="838200" y="5001722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CML</a:t>
            </a:r>
          </a:p>
        </p:txBody>
      </p:sp>
    </p:spTree>
    <p:extLst>
      <p:ext uri="{BB962C8B-B14F-4D97-AF65-F5344CB8AC3E}">
        <p14:creationId xmlns:p14="http://schemas.microsoft.com/office/powerpoint/2010/main" val="1943497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17A573-D405-2F42-B35F-51152B952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28800"/>
            <a:ext cx="8285069" cy="4724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C70212-432D-1447-9014-3F693765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Gleevac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-Targeted Cancer Therapy</a:t>
            </a:r>
          </a:p>
        </p:txBody>
      </p:sp>
    </p:spTree>
    <p:extLst>
      <p:ext uri="{BB962C8B-B14F-4D97-AF65-F5344CB8AC3E}">
        <p14:creationId xmlns:p14="http://schemas.microsoft.com/office/powerpoint/2010/main" val="2758653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8DFF-51B1-1146-AE8C-7925C804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610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Acute Myeloid Leukemia (AML)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32E93-2814-D94A-861F-327881121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105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Mostly occurs in adults but can also occur in children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AML is caused by abnormalities in the DNA that controls development of cells in your bone marrow.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If you have AML, your bone marrow creates countless WBCs that are immature. These abnormal cells eventually become leukemic WBCs called myeloblasts.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These abnormal cells build up and replace healthy cells. This causes your bone marrow to stop functioning properly, making your body more susceptible to infections.</a:t>
            </a:r>
          </a:p>
        </p:txBody>
      </p:sp>
    </p:spTree>
    <p:extLst>
      <p:ext uri="{BB962C8B-B14F-4D97-AF65-F5344CB8AC3E}">
        <p14:creationId xmlns:p14="http://schemas.microsoft.com/office/powerpoint/2010/main" val="2110172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8DFF-51B1-1146-AE8C-7925C804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81000"/>
            <a:ext cx="8991600" cy="914400"/>
          </a:xfrm>
        </p:spPr>
        <p:txBody>
          <a:bodyPr/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Acute Lymphocytic Leukemia (ALL)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32E93-2814-D94A-861F-327881121E45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Mostly occurs in adults but can also occur in children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About 3 out of 4 leukemias among children and teens are acute lymphocytic leukemia (ALL)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5-year survival rate for children with ALL has greatly increased over time and is now more than 85% overall.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964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2C87-D3C0-1F4E-9FD4-68E231DE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Survival Rate of ALL Patients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AE22B9-BB58-CC4E-A6D8-AC5FC116D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3999"/>
            <a:ext cx="7848600" cy="51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43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B91A-EA33-8445-8D24-7F233F54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St. Jude Children’s Research Hospital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A7A10-101D-3A4C-AA4F-B33990E8C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92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94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D443CE18-08F4-1741-A41C-13680EBABD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White Blood Cells</a:t>
            </a: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1104CB26-70E1-E040-B1D4-A7224D11D6A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Hodgkin</a:t>
            </a:r>
            <a:r>
              <a:rPr lang="ja-JP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en-US" altLang="ja-JP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 disease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Most common lymphoma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Painless enlargement of lymph nodes in neck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Weight loss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Fever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Primarily affects young adults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Average age of 35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F1AA1F8-2E91-4948-B637-1590CBD956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White Blood Cells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F4C9AE63-A670-C241-9469-F36C72DA8EE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8229600" cy="4495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Multiple myeloma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Malignant neoplasm of plasma cells or B-lymphocytes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Increases with age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Peaks in 70s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Plasma cells multiply abnormally in bone marrow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3E95B512-4066-FB43-AEA0-E425919072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Platelets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25777F12-FAEE-1940-AA27-A055F934709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33400" y="1219200"/>
            <a:ext cx="8229600" cy="495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Hemophilia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X-linked hereditary bleeding disorder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Several types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Type A</a:t>
            </a:r>
          </a:p>
          <a:p>
            <a:pPr lvl="3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Most common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Male children from asymptomatic mothers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Lack protein necessary for clot formation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0288l"/>
          <p:cNvPicPr>
            <a:picLocks noChangeAspect="1" noChangeArrowheads="1"/>
          </p:cNvPicPr>
          <p:nvPr/>
        </p:nvPicPr>
        <p:blipFill>
          <a:blip r:embed="rId2"/>
          <a:srcRect t="2499"/>
          <a:stretch>
            <a:fillRect/>
          </a:stretch>
        </p:blipFill>
        <p:spPr bwMode="auto">
          <a:xfrm>
            <a:off x="609600" y="381000"/>
            <a:ext cx="8128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533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6959BDD9-8442-BC40-8CFB-299F11FB2F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How much blood do you have?</a:t>
            </a:r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1477C2E6-6029-8B40-9EC9-DC23838835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82000" cy="3962400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Men:  5-6 liters (1.5 gallons)</a:t>
            </a:r>
          </a:p>
          <a:p>
            <a:endParaRPr lang="en-US" altLang="en-US" sz="36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n-US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Women:  4-5 liters </a:t>
            </a:r>
          </a:p>
          <a:p>
            <a:endParaRPr lang="en-US" altLang="en-US" sz="36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n-US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Total body weight:  8% of your body weight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0289l"/>
          <p:cNvPicPr>
            <a:picLocks noChangeAspect="1" noChangeArrowheads="1"/>
          </p:cNvPicPr>
          <p:nvPr/>
        </p:nvPicPr>
        <p:blipFill>
          <a:blip r:embed="rId2"/>
          <a:srcRect t="2499"/>
          <a:stretch>
            <a:fillRect/>
          </a:stretch>
        </p:blipFill>
        <p:spPr bwMode="auto">
          <a:xfrm>
            <a:off x="152400" y="76200"/>
            <a:ext cx="8915400" cy="651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8861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0325" y="1143000"/>
            <a:ext cx="64833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6600" b="1" dirty="0">
                <a:latin typeface="Calibri" panose="020F0502020204030204" pitchFamily="34" charset="0"/>
                <a:ea typeface="ＭＳ Ｐゴシック" pitchFamily="22" charset="-128"/>
                <a:cs typeface="Calibri" panose="020F0502020204030204" pitchFamily="34" charset="0"/>
              </a:rPr>
              <a:t>Romanov Family</a:t>
            </a:r>
          </a:p>
        </p:txBody>
      </p:sp>
    </p:spTree>
    <p:extLst>
      <p:ext uri="{BB962C8B-B14F-4D97-AF65-F5344CB8AC3E}">
        <p14:creationId xmlns:p14="http://schemas.microsoft.com/office/powerpoint/2010/main" val="37029644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FE7E056D-6910-A945-84AF-EBAF4A3F67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Platelets</a:t>
            </a:r>
          </a:p>
        </p:txBody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9442E6AE-E47C-3944-B4A0-739B915EB7B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219200"/>
            <a:ext cx="8686800" cy="5410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Hemophilia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Epistaxis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Bruising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Prolonged bleeding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Diagnosis by blood test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Prevention of injury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 symptoms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transfusions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Concentrated form of clotting protein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cure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4A9B678C-5032-6342-8EFD-BFA32503B5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Disorders of Platelets</a:t>
            </a: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6FAFF29D-AA20-E44F-BDB7-FEEFC858543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1600200"/>
            <a:ext cx="8839200" cy="51054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Disseminated intravascular coagulation (DIC)</a:t>
            </a:r>
          </a:p>
          <a:p>
            <a:pPr lvl="1" eaLnBrk="1" hangingPunct="1"/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Abnormal clotting followed by abnormal bleeding</a:t>
            </a:r>
          </a:p>
          <a:p>
            <a:pPr lvl="1" eaLnBrk="1" hangingPunct="1">
              <a:spcBef>
                <a:spcPct val="0"/>
              </a:spcBef>
            </a:pPr>
            <a:endParaRPr lang="en-US" altLang="en-US" sz="2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Usually follows major trauma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E.g., complicated childbirth, surgery, tissue destruction, septicemia, snakebite, shock</a:t>
            </a:r>
          </a:p>
          <a:p>
            <a:pPr lvl="1" eaLnBrk="1" hangingPunct="1">
              <a:spcBef>
                <a:spcPct val="0"/>
              </a:spcBef>
            </a:pPr>
            <a:endParaRPr lang="en-US" altLang="en-US" sz="2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Multiple clots in capillaries</a:t>
            </a:r>
          </a:p>
          <a:p>
            <a:pPr lvl="1" eaLnBrk="1" hangingPunct="1">
              <a:spcBef>
                <a:spcPct val="0"/>
              </a:spcBef>
            </a:pPr>
            <a:endParaRPr lang="en-US" altLang="en-US" sz="28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Life-threatening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9A6D35AF-ADEF-BE41-B2EE-52086122E2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Blood Components</a:t>
            </a:r>
          </a:p>
        </p:txBody>
      </p:sp>
      <p:pic>
        <p:nvPicPr>
          <p:cNvPr id="8194" name="Picture 1" descr="Blood components">
            <a:extLst>
              <a:ext uri="{FF2B5EF4-FFF2-40B4-BE49-F238E27FC236}">
                <a16:creationId xmlns:a16="http://schemas.microsoft.com/office/drawing/2014/main" id="{CB966114-4E07-EA4B-989A-CFBB31DD5C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3" y="1295400"/>
            <a:ext cx="7800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Table of Blood Composition">
            <a:extLst>
              <a:ext uri="{FF2B5EF4-FFF2-40B4-BE49-F238E27FC236}">
                <a16:creationId xmlns:a16="http://schemas.microsoft.com/office/drawing/2014/main" id="{FA2C6240-8714-7B45-AD17-16D141F534B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1295400"/>
            <a:ext cx="887571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Rectangle 3">
            <a:extLst>
              <a:ext uri="{FF2B5EF4-FFF2-40B4-BE49-F238E27FC236}">
                <a16:creationId xmlns:a16="http://schemas.microsoft.com/office/drawing/2014/main" id="{FD2B915A-E47A-6A4B-A2A1-412FA6C00E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do the components do?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F6D7EE5F-2B2B-C044-9946-3EB0BC2BA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Red Blood Cells (Erythrocytes)</a:t>
            </a: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7ADA0054-C65D-314C-9533-1785A455707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4724400" cy="5486400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Carry Oxygen and Carbon Dioxide</a:t>
            </a:r>
          </a:p>
          <a:p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 million RBCs per cubic millimeter!!</a:t>
            </a:r>
          </a:p>
          <a:p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Cells that have a special oxygen carrying protein called hemoglobin</a:t>
            </a:r>
          </a:p>
          <a:p>
            <a:endParaRPr lang="en-US" altLang="en-US" sz="28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Life span – 120 days</a:t>
            </a:r>
          </a:p>
        </p:txBody>
      </p:sp>
      <p:pic>
        <p:nvPicPr>
          <p:cNvPr id="11267" name="Picture 5" descr="Red Blood Cells">
            <a:extLst>
              <a:ext uri="{FF2B5EF4-FFF2-40B4-BE49-F238E27FC236}">
                <a16:creationId xmlns:a16="http://schemas.microsoft.com/office/drawing/2014/main" id="{5BE3B886-9D31-B644-B219-BF079B4EE3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362200"/>
            <a:ext cx="3962400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Erythropoietin stimulates RBC production">
            <a:extLst>
              <a:ext uri="{FF2B5EF4-FFF2-40B4-BE49-F238E27FC236}">
                <a16:creationId xmlns:a16="http://schemas.microsoft.com/office/drawing/2014/main" id="{3D2BD017-11DF-A648-BF19-A0410947689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41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Rectangle 7">
            <a:extLst>
              <a:ext uri="{FF2B5EF4-FFF2-40B4-BE49-F238E27FC236}">
                <a16:creationId xmlns:a16="http://schemas.microsoft.com/office/drawing/2014/main" id="{87AE8951-EF7D-3242-AF41-B3E9914C4E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RBC Production:  Negative Feedback</a:t>
            </a:r>
          </a:p>
        </p:txBody>
      </p:sp>
      <p:sp>
        <p:nvSpPr>
          <p:cNvPr id="12291" name="Rectangle 9">
            <a:extLst>
              <a:ext uri="{FF2B5EF4-FFF2-40B4-BE49-F238E27FC236}">
                <a16:creationId xmlns:a16="http://schemas.microsoft.com/office/drawing/2014/main" id="{F61BB874-C421-3748-BD01-E5FAD8FB0C0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981200"/>
            <a:ext cx="4038600" cy="4114800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Regulated by erythropoieten (EPO)</a:t>
            </a:r>
          </a:p>
          <a:p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Stimulates bone marrow to produce more RBCs</a:t>
            </a:r>
          </a:p>
          <a:p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Less EPO, less RBCs so blood does not become too thick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296"/>
  <p:tag name="AS_OS" val="Microsoft Windows NT 6.1.7601 Service Pack 1"/>
  <p:tag name="AS_RELEASE_DATE" val="2011.05.11"/>
  <p:tag name="AS_VERSION" val="5.2.0.0"/>
  <p:tag name="AS_TITLE" val="Aspose.Slides for .NET 3.5 Client Profi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07\07-01ab_cardiotrans_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07\07t01_bloodcomp_1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07\07-06_oxygenavail_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07\07-05_production_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07\07-08_hemostasis_1.jpg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Neighbors PPT Template_REV</Template>
  <TotalTime>4131</TotalTime>
  <Words>1414</Words>
  <Application>Microsoft Macintosh PowerPoint</Application>
  <PresentationFormat>On-screen Show (4:3)</PresentationFormat>
  <Paragraphs>382</Paragraphs>
  <Slides>53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Times New Roman</vt:lpstr>
      <vt:lpstr>Wingdings</vt:lpstr>
      <vt:lpstr>Blank Presentation</vt:lpstr>
      <vt:lpstr>Blood and Blood Disorders</vt:lpstr>
      <vt:lpstr>Learning Objectives</vt:lpstr>
      <vt:lpstr>Circulatory system</vt:lpstr>
      <vt:lpstr>3 Functions of Blood</vt:lpstr>
      <vt:lpstr>How much blood do you have?</vt:lpstr>
      <vt:lpstr>Blood Components</vt:lpstr>
      <vt:lpstr>What do the components do?</vt:lpstr>
      <vt:lpstr>Red Blood Cells (Erythrocytes)</vt:lpstr>
      <vt:lpstr>RBC Production:  Negative Feedback</vt:lpstr>
      <vt:lpstr>How do RBCs hold Oxygen?</vt:lpstr>
      <vt:lpstr>More about Hemoglobin</vt:lpstr>
      <vt:lpstr>Other Cells: Leukocytes and Platelets</vt:lpstr>
      <vt:lpstr>Blood Maturation:  All in the bones</vt:lpstr>
      <vt:lpstr>Blood Clotting:  Hemostasis</vt:lpstr>
      <vt:lpstr>PowerPoint Presentation</vt:lpstr>
      <vt:lpstr>Anatomy and Physiology</vt:lpstr>
      <vt:lpstr>Abnormal Cell Counts = Disorder</vt:lpstr>
      <vt:lpstr>Common Signs and Symptoms</vt:lpstr>
      <vt:lpstr>Common Signs and Symptoms</vt:lpstr>
      <vt:lpstr>Common Signs and Symptoms</vt:lpstr>
      <vt:lpstr>Common Signs and Symptoms</vt:lpstr>
      <vt:lpstr>Diagnostic Tests</vt:lpstr>
      <vt:lpstr>Diagnostic Tests</vt:lpstr>
      <vt:lpstr>Disorders of Red Blood Cells</vt:lpstr>
      <vt:lpstr>Disorders of Red Blood Cells</vt:lpstr>
      <vt:lpstr>Disorders of Red Blood Cells</vt:lpstr>
      <vt:lpstr>Disorders of Red Blood Cells</vt:lpstr>
      <vt:lpstr>Disorders of Red Blood Cells</vt:lpstr>
      <vt:lpstr>Disorders of Red Blood Cells</vt:lpstr>
      <vt:lpstr>Disorders of Red Blood Cells</vt:lpstr>
      <vt:lpstr>Sickle-Cell</vt:lpstr>
      <vt:lpstr>Disorders of Red Blood Cells</vt:lpstr>
      <vt:lpstr>Disorders of White Blood Cells</vt:lpstr>
      <vt:lpstr>Disorders of White Blood Cells</vt:lpstr>
      <vt:lpstr>Disorders of White Blood Cells</vt:lpstr>
      <vt:lpstr>Disorders of White Blood Cells</vt:lpstr>
      <vt:lpstr>Disorders of White Blood Cells</vt:lpstr>
      <vt:lpstr>Disorders of White Blood Cells</vt:lpstr>
      <vt:lpstr>Chronic Myeloid Leukemia</vt:lpstr>
      <vt:lpstr>PowerPoint Presentation</vt:lpstr>
      <vt:lpstr>Gleevac-Targeted Cancer Therapy</vt:lpstr>
      <vt:lpstr>Acute Myeloid Leukemia (AML)</vt:lpstr>
      <vt:lpstr>Acute Lymphocytic Leukemia (ALL)</vt:lpstr>
      <vt:lpstr>Survival Rate of ALL Patients</vt:lpstr>
      <vt:lpstr>St. Jude Children’s Research Hospital</vt:lpstr>
      <vt:lpstr>Disorders of White Blood Cells</vt:lpstr>
      <vt:lpstr>Disorders of White Blood Cells</vt:lpstr>
      <vt:lpstr>Disorders of Platelets</vt:lpstr>
      <vt:lpstr>PowerPoint Presentation</vt:lpstr>
      <vt:lpstr>PowerPoint Presentation</vt:lpstr>
      <vt:lpstr>Romanov Family</vt:lpstr>
      <vt:lpstr>Disorders of Platelets</vt:lpstr>
      <vt:lpstr>Disorders of Platelets</vt:lpstr>
    </vt:vector>
  </TitlesOfParts>
  <Company> pfm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Diseases </dc:title>
  <dc:creator>robb lehrke</dc:creator>
  <cp:lastModifiedBy>Fenster, Steven</cp:lastModifiedBy>
  <cp:revision>226</cp:revision>
  <cp:lastPrinted>2013-11-14T11:51:41Z</cp:lastPrinted>
  <dcterms:created xsi:type="dcterms:W3CDTF">2005-07-25T19:00:59Z</dcterms:created>
  <dcterms:modified xsi:type="dcterms:W3CDTF">2019-02-13T22:18:55Z</dcterms:modified>
</cp:coreProperties>
</file>