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64" r:id="rId2"/>
  </p:sldMasterIdLst>
  <p:notesMasterIdLst>
    <p:notesMasterId r:id="rId26"/>
  </p:notesMasterIdLst>
  <p:sldIdLst>
    <p:sldId id="616" r:id="rId3"/>
    <p:sldId id="628" r:id="rId4"/>
    <p:sldId id="566" r:id="rId5"/>
    <p:sldId id="598" r:id="rId6"/>
    <p:sldId id="568" r:id="rId7"/>
    <p:sldId id="585" r:id="rId8"/>
    <p:sldId id="624" r:id="rId9"/>
    <p:sldId id="587" r:id="rId10"/>
    <p:sldId id="611" r:id="rId11"/>
    <p:sldId id="588" r:id="rId12"/>
    <p:sldId id="629" r:id="rId13"/>
    <p:sldId id="589" r:id="rId14"/>
    <p:sldId id="630" r:id="rId15"/>
    <p:sldId id="590" r:id="rId16"/>
    <p:sldId id="591" r:id="rId17"/>
    <p:sldId id="592" r:id="rId18"/>
    <p:sldId id="631" r:id="rId19"/>
    <p:sldId id="593" r:id="rId20"/>
    <p:sldId id="623" r:id="rId21"/>
    <p:sldId id="625" r:id="rId22"/>
    <p:sldId id="626" r:id="rId23"/>
    <p:sldId id="627" r:id="rId24"/>
    <p:sldId id="617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94693"/>
  </p:normalViewPr>
  <p:slideViewPr>
    <p:cSldViewPr showGuides="1">
      <p:cViewPr varScale="1">
        <p:scale>
          <a:sx n="93" d="100"/>
          <a:sy n="93" d="100"/>
        </p:scale>
        <p:origin x="3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F693880-E948-A145-BDFE-3B0F6A1FBD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B210A69-9989-2A4F-95EA-48893683138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B4823B1-1861-E143-9E39-A8FF13160D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C5A0F380-D7FB-1243-AB3F-AFFBBDFF2E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CF040BB3-47B0-8E40-97E3-06648F183B8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7BDBB422-1BAC-B54F-A426-8E66F2FD2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8D535A1-7184-BC4E-A928-C04CA179C9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FC2AC19D-3C0D-8844-AC5E-0C018D5E29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89763CC-7142-DC42-BC40-3D5ABFA52371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C1ADDBF0-D31F-9044-8ACC-01F3F06A6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49052A2-8E4D-9B4F-8091-FFF935790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1573C640-E1CC-0845-9C14-484A97A9CA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5EBE25C-0EDA-8C45-B692-17B2C9B7344B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C0CCE80-E44E-764E-BA14-AD94CA27C1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91E95213-BB9F-EE44-88E7-AC6F20D73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07DFD84D-E065-0C4D-9A4E-12C09E133F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243DB65-8338-1B46-9661-F891336AE9D4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53F551EE-9BCD-E046-AA33-8552FBE584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4D4119E0-C6FA-8147-99A6-9A0FE64CF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9ECB1B7-3A9E-BB46-9E53-A72557A99E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943C9B8-DC58-7248-928B-DA13694D058B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DE64DFCB-8F1F-3344-B072-B7AD8664E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0F7D38E-23F4-D04D-A1A0-01EAEFA34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E10BFF21-C82E-D44A-9FC9-1523CC97B5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23DE066-C4BB-1B4B-88EA-1B5BE9AA9D40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FFA5F20-3747-514A-929D-705FAC5BCB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C11A850-DEFF-6C4B-B5A2-E8FC40266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43405477-4B9F-C342-B07B-01832C41A8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22D6B32-E11D-BA41-8106-4FAC3E91A614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CD9AECA5-4FF6-4C4B-91B7-9323DC7E3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20811002-EE73-3941-9B82-C3F96A4AC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7C39B632-9931-2C43-BBB3-826626193F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F4C5879-EDD5-0D4D-9FE5-5DF5BBA32602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81C9AE8-2258-0F4D-94D3-2DB70692F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7E72B75-61E8-5B4E-9005-6036240AC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C6171A13-C3CA-A545-B1C8-A9661C1A7B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583F09E-DFC1-284B-AEEE-08C97FBF8862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AA54A288-0636-AE47-8888-3AB3CEC35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5773FC5-8BB0-0645-A5A0-AF3A3F702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7CFD7216-758D-DD48-AE1E-70319CB3A9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1AA90C3-BE63-4C4E-889E-F15AE2564830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12CB502-3E7F-2A48-965B-9796359574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D401099-FDA1-BA4A-9765-6D47378C8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1D53C0F3-A822-3F47-916A-B0CE45BBC3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A76F56E-2C87-BE43-BE67-67CF559B13DC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4FB64AA1-6436-FE4F-9117-7B3DCE332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E79FEF3-BC15-314A-99B6-0E8C9711E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F48F9C39-AAF0-2A42-A409-B127B7B774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A4AC198-CC6C-5340-A378-21C79CB94345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23D5C92F-E04D-C54B-9FC5-A95C23C14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BAC18ED-7E45-AC4B-A7C9-83E58F6B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C9ECD57E-C214-D246-ACDF-A400C71288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767B5CD-2B41-7F40-84E8-61C73DED9525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4E4ACA09-E2EB-5E4A-8735-AD085CE047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8BE1D8D-6BD6-0A49-A066-FD49504D8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6222BA5B-0A9A-D042-9ADE-503C37226F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11728D8-D1FB-4A41-89AD-C0FE35F3115B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E20845BD-DC70-A34D-B126-C762FF3D7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36CED8A-41A1-0C4B-9E34-3EEFE6CDF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1432371A-491A-1A4B-A52E-EECC56D761A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8120311-A15C-9049-97C1-F28BF8A9B6C2}" type="slidenum">
              <a:rPr lang="en-US" altLang="en-US" sz="1200"/>
              <a:pPr algn="r" eaLnBrk="1" hangingPunct="1"/>
              <a:t>10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06A5B55E-CCDA-FB40-9F0A-15006832A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CF82B0C-971F-5344-929B-25FE7E4E6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A508FB19-D47F-EB4E-8017-D7F2462218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2BB2AA3-235D-254B-93FB-30525D776BF9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E5690CB4-BDAB-9345-93F4-A7B0F513D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B9A92C8-2D0D-A54C-B15E-2DD95C99A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803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90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9231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8028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50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441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40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6653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6893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1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82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515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3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546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81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50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776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74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850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64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44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53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E2134FB2-3DFF-C140-B2CA-D46355B16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77470E50-8C59-DB4F-9E63-07E63647C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32E24625-72B4-B64C-A016-92B76D22BA00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E91DA240-A909-1D4F-B46D-DDE672C857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9">
            <a:extLst>
              <a:ext uri="{FF2B5EF4-FFF2-40B4-BE49-F238E27FC236}">
                <a16:creationId xmlns:a16="http://schemas.microsoft.com/office/drawing/2014/main" id="{310714FD-2BC3-864B-ACE5-D1B2195F077B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>
                <a:solidFill>
                  <a:srgbClr val="FFFFFF"/>
                </a:solidFill>
              </a:rPr>
              <a:t>Copyright © 2015 Cengage Learning</a:t>
            </a:r>
            <a:r>
              <a:rPr lang="en-US" altLang="en-US" baseline="42000">
                <a:solidFill>
                  <a:srgbClr val="FFFFFF"/>
                </a:solidFill>
              </a:rPr>
              <a:t>®</a:t>
            </a:r>
            <a:r>
              <a:rPr lang="en-US" altLang="en-US" baseline="30000">
                <a:solidFill>
                  <a:srgbClr val="FFFFFF"/>
                </a:solidFill>
              </a:rPr>
              <a:t>.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051" name="Picture 1" descr="CL_Logo_Black_R.eps">
            <a:extLst>
              <a:ext uri="{FF2B5EF4-FFF2-40B4-BE49-F238E27FC236}">
                <a16:creationId xmlns:a16="http://schemas.microsoft.com/office/drawing/2014/main" id="{BC027483-7C48-FE48-A803-CF12FCA2C3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2">
            <a:extLst>
              <a:ext uri="{FF2B5EF4-FFF2-40B4-BE49-F238E27FC236}">
                <a16:creationId xmlns:a16="http://schemas.microsoft.com/office/drawing/2014/main" id="{726D0126-9E70-4D49-9124-AF4E0982EE3E}"/>
              </a:ext>
            </a:extLst>
          </p:cNvPr>
          <p:cNvSpPr txBox="1">
            <a:spLocks/>
          </p:cNvSpPr>
          <p:nvPr/>
        </p:nvSpPr>
        <p:spPr bwMode="white">
          <a:xfrm>
            <a:off x="1524000" y="3657600"/>
            <a:ext cx="601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Helvetica LT Std" pitchFamily="2" charset="0"/>
              </a:rPr>
              <a:t>Chapter 14</a:t>
            </a:r>
            <a:endParaRPr lang="en-US" altLang="en-US">
              <a:solidFill>
                <a:schemeClr val="bg1"/>
              </a:solidFill>
              <a:latin typeface="Helvetica LT Std" pitchFamily="2" charset="0"/>
            </a:endParaRPr>
          </a:p>
        </p:txBody>
      </p:sp>
      <p:sp>
        <p:nvSpPr>
          <p:cNvPr id="4098" name="Subtitle 3">
            <a:extLst>
              <a:ext uri="{FF2B5EF4-FFF2-40B4-BE49-F238E27FC236}">
                <a16:creationId xmlns:a16="http://schemas.microsoft.com/office/drawing/2014/main" id="{81CB32AC-2D5B-FB49-8994-3C0E5C8DDB91}"/>
              </a:ext>
            </a:extLst>
          </p:cNvPr>
          <p:cNvSpPr txBox="1">
            <a:spLocks/>
          </p:cNvSpPr>
          <p:nvPr/>
        </p:nvSpPr>
        <p:spPr bwMode="white">
          <a:xfrm>
            <a:off x="1600200" y="4191000"/>
            <a:ext cx="601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Helvetica LT Std" pitchFamily="2" charset="0"/>
              </a:rPr>
              <a:t>Endocrine System Diseases </a:t>
            </a:r>
            <a:br>
              <a:rPr lang="en-US" altLang="en-US" sz="3200">
                <a:solidFill>
                  <a:schemeClr val="bg1"/>
                </a:solidFill>
                <a:latin typeface="Helvetica LT Std" pitchFamily="2" charset="0"/>
              </a:rPr>
            </a:br>
            <a:r>
              <a:rPr lang="en-US" altLang="en-US" sz="3200">
                <a:solidFill>
                  <a:schemeClr val="bg1"/>
                </a:solidFill>
                <a:latin typeface="Helvetica LT Std" pitchFamily="2" charset="0"/>
              </a:rPr>
              <a:t>and Disorders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AA9C725C-16C4-7844-8B09-62DB459BCB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Diabetes Type I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5DF790F6-0FF5-8049-96FD-E1AEE94C5FC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181100"/>
            <a:ext cx="8229600" cy="449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Individuals do not usually secrete insulin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Leads to difficulty controlling blood glucose levels</a:t>
            </a:r>
          </a:p>
          <a:p>
            <a:pPr lvl="1" eaLnBrk="1" hangingPunct="1">
              <a:buNone/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Individuals with type 1 diabetes must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Follow a strict diet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Monitor blood levels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Administer daily insulin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Exercise and stress can alter insulin needs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Insulin Pu">
            <a:extLst>
              <a:ext uri="{FF2B5EF4-FFF2-40B4-BE49-F238E27FC236}">
                <a16:creationId xmlns:a16="http://schemas.microsoft.com/office/drawing/2014/main" id="{46501552-0FCE-0049-9980-1711E23735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209800"/>
            <a:ext cx="4514850" cy="3247524"/>
          </a:xfrm>
          <a:prstGeom prst="rect">
            <a:avLst/>
          </a:prstGeom>
        </p:spPr>
      </p:pic>
      <p:sp>
        <p:nvSpPr>
          <p:cNvPr id="3" name="TextBox 2" descr="Pump and sensor for regulating insulin levels" title="Insulin Pump/Sensor">
            <a:extLst>
              <a:ext uri="{FF2B5EF4-FFF2-40B4-BE49-F238E27FC236}">
                <a16:creationId xmlns:a16="http://schemas.microsoft.com/office/drawing/2014/main" id="{6C8DDC1A-B8F4-1049-9725-A60793F39999}"/>
              </a:ext>
            </a:extLst>
          </p:cNvPr>
          <p:cNvSpPr txBox="1"/>
          <p:nvPr/>
        </p:nvSpPr>
        <p:spPr>
          <a:xfrm>
            <a:off x="5178858" y="1600200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Insulin Pump/Sensor</a:t>
            </a:r>
          </a:p>
        </p:txBody>
      </p:sp>
      <p:pic>
        <p:nvPicPr>
          <p:cNvPr id="4" name="Picture 3" title="Person injecting themselves with insulin">
            <a:extLst>
              <a:ext uri="{FF2B5EF4-FFF2-40B4-BE49-F238E27FC236}">
                <a16:creationId xmlns:a16="http://schemas.microsoft.com/office/drawing/2014/main" id="{9A0A7F98-3BB4-6142-916C-E816477C1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44436"/>
            <a:ext cx="3629859" cy="167193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C531D65-8D17-0447-8B31-3DCF3531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Insulin Injections vs. Pumps</a:t>
            </a:r>
          </a:p>
        </p:txBody>
      </p:sp>
      <p:pic>
        <p:nvPicPr>
          <p:cNvPr id="8" name="Picture 7" title="Insulin syringe vs. Pen">
            <a:extLst>
              <a:ext uri="{FF2B5EF4-FFF2-40B4-BE49-F238E27FC236}">
                <a16:creationId xmlns:a16="http://schemas.microsoft.com/office/drawing/2014/main" id="{EF42F770-50A6-274B-9A8B-775392808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974251"/>
            <a:ext cx="2929531" cy="26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4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3AD56737-C772-3D4A-BABD-A396424923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 II Diabetes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DD877BED-3609-F04B-B090-E0275F30BBC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81000" y="1371600"/>
            <a:ext cx="8382000" cy="480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1" eaLnBrk="1" hangingPunct="1">
              <a:spcBef>
                <a:spcPts val="12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Formerly known as non-insulin-dependent diabetes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common form of diabetes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Gradual onset occurring most often in obese females over age 40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Now frequently seen in younger obese persons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Thought to be caused by wearing out of pancreatic islets of Langerhans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Usually controlled with diet, exercise, and oral medication to stimulate insulin secretion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Type II Diabetes Medications">
            <a:extLst>
              <a:ext uri="{FF2B5EF4-FFF2-40B4-BE49-F238E27FC236}">
                <a16:creationId xmlns:a16="http://schemas.microsoft.com/office/drawing/2014/main" id="{07D8410A-BC62-8441-B307-1EE172F1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7892143" cy="4419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5CC44D-FF8F-7A47-9B31-20B45257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Type II Diabetes Medications</a:t>
            </a:r>
          </a:p>
        </p:txBody>
      </p:sp>
    </p:spTree>
    <p:extLst>
      <p:ext uri="{BB962C8B-B14F-4D97-AF65-F5344CB8AC3E}">
        <p14:creationId xmlns:p14="http://schemas.microsoft.com/office/powerpoint/2010/main" val="340017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26EE75C8-C09B-3941-8C14-75E28CC07A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Diabetes mellitus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EDBE10C1-43DC-064B-B1EF-9BC40C6BA33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42900" y="990600"/>
            <a:ext cx="8458200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7150" indent="0" eaLnBrk="1" hangingPunct="1">
              <a:spcBef>
                <a:spcPts val="1200"/>
              </a:spcBef>
              <a:buNone/>
            </a:pPr>
            <a:r>
              <a:rPr lang="en-US" alt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Complications: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Both coma and shock are a result of improper insulin administration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Diabetic coma</a:t>
            </a:r>
          </a:p>
          <a:p>
            <a:pPr lvl="3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Progresses slowly </a:t>
            </a:r>
          </a:p>
          <a:p>
            <a:pPr lvl="3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Hyperglycemia</a:t>
            </a:r>
          </a:p>
          <a:p>
            <a:pPr lvl="3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Result of not taking enough insulin or eating too much carbohydrate</a:t>
            </a:r>
          </a:p>
          <a:p>
            <a:pPr lvl="3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 polyuria, polydipsia, dehydration, ketoacidosis. Symptoms of coma are a slow, deep breathing pattern, fruity or sweet-smelling breath</a:t>
            </a:r>
            <a:endParaRPr lang="en-US" altLang="en-US" sz="24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3" eaLnBrk="1" hangingPunct="1">
              <a:buFontTx/>
              <a:buNone/>
            </a:pPr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94001A97-97F0-564D-8AE0-D3E4C889AA8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Diabetes mellitus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9681AA8B-163E-A547-8843-D6188AFF154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305800" cy="487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7150" indent="0" eaLnBrk="1" hangingPunct="1">
              <a:buNone/>
            </a:pPr>
            <a:r>
              <a:rPr lang="en-US" alt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Other Complications:</a:t>
            </a:r>
            <a:endParaRPr lang="en-US" alt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Diabetic shock</a:t>
            </a:r>
          </a:p>
          <a:p>
            <a:pPr lvl="2" eaLnBrk="1" hangingPunct="1"/>
            <a:r>
              <a:rPr lang="en-US" alt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Progresses quite rapidly</a:t>
            </a:r>
          </a:p>
          <a:p>
            <a:pPr lvl="2" eaLnBrk="1" hangingPunct="1"/>
            <a:r>
              <a:rPr lang="en-US" alt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Hypoglycemia</a:t>
            </a:r>
          </a:p>
          <a:p>
            <a:pPr lvl="2" eaLnBrk="1" hangingPunct="1"/>
            <a:r>
              <a:rPr lang="en-US" alt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Too much insulin or not enough carbohydrates in diet</a:t>
            </a:r>
          </a:p>
          <a:p>
            <a:pPr lvl="2" eaLnBrk="1" hangingPunct="1"/>
            <a:r>
              <a:rPr lang="en-US" alt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 diaphoresis, light-headedness, trembling, and state of confusion followed by coma</a:t>
            </a:r>
          </a:p>
          <a:p>
            <a:pPr lvl="2" eaLnBrk="1" hangingPunct="1"/>
            <a:r>
              <a:rPr lang="en-US" alt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Coma from insulin shock is a medical emergency</a:t>
            </a:r>
          </a:p>
          <a:p>
            <a:pPr lvl="3" eaLnBrk="1" hangingPunct="1">
              <a:buFontTx/>
              <a:buNone/>
            </a:pPr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D75520F5-9B73-3048-885C-E8D1BA940F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48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Diabetes mellitus</a:t>
            </a:r>
            <a:endParaRPr lang="en-US" altLang="en-US" sz="4800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6DC360D4-BF96-F246-9E28-3790F18F9AE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1219200"/>
            <a:ext cx="82296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7150" indent="0" eaLnBrk="1" hangingPunct="1">
              <a:buNone/>
            </a:pPr>
            <a:r>
              <a:rPr lang="en-US" altLang="en-US" sz="36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Other Complications: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Atherosclerosis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Diabetic retinopathy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Kidney damage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 limb amputation rates are 10X-20X higher among people with diabetes!!</a:t>
            </a:r>
          </a:p>
          <a:p>
            <a:pPr lvl="1" eaLnBrk="1" hangingPunct="1">
              <a:spcBef>
                <a:spcPts val="180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Diagnosis 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History and physical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glucose testing</a:t>
            </a:r>
          </a:p>
          <a:p>
            <a:pPr lvl="1" eaLnBrk="1" hangingPunct="1">
              <a:spcBef>
                <a:spcPts val="1800"/>
              </a:spcBef>
            </a:pPr>
            <a:r>
              <a:rPr lang="en-US" altLang="en-US" sz="28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</a:t>
            </a:r>
          </a:p>
          <a:p>
            <a:pPr lvl="2" eaLnBrk="1" hangingPunct="1"/>
            <a:r>
              <a:rPr lang="en-US" alt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cure; individual must follow treatment plan for life</a:t>
            </a:r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Kidney Dialysis Clinic ">
            <a:extLst>
              <a:ext uri="{FF2B5EF4-FFF2-40B4-BE49-F238E27FC236}">
                <a16:creationId xmlns:a16="http://schemas.microsoft.com/office/drawing/2014/main" id="{9C1B57B5-46C3-7A4C-876D-DFEABD2FB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133600"/>
            <a:ext cx="7846391" cy="4038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1B16C7-C6BD-0748-A3A3-030C2979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Dialysis Due to Kidney Failure</a:t>
            </a:r>
          </a:p>
        </p:txBody>
      </p:sp>
    </p:spTree>
    <p:extLst>
      <p:ext uri="{BB962C8B-B14F-4D97-AF65-F5344CB8AC3E}">
        <p14:creationId xmlns:p14="http://schemas.microsoft.com/office/powerpoint/2010/main" val="364412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56998AC1-043A-104D-8A97-32F2EBD362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Gestational diabetes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D129EE17-AD24-9243-86D0-C9FFFAB5325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600200"/>
            <a:ext cx="8229600" cy="487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Occurs only during pregnancy</a:t>
            </a:r>
          </a:p>
          <a:p>
            <a:pPr eaLnBrk="1" hangingPunct="1">
              <a:spcBef>
                <a:spcPts val="24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Usually discovered with routine urine testing during prenatal visits</a:t>
            </a:r>
          </a:p>
          <a:p>
            <a:pPr eaLnBrk="1" hangingPunct="1">
              <a:spcBef>
                <a:spcPts val="24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Diet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Exercise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Medications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8E3FC86D-70CF-1A4B-AE6C-4BDAFAF68A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Gestational diabetes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BCB4BB1B-7FC6-424C-900B-7E39F5F64C5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371600"/>
            <a:ext cx="82296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Gestational diabetes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Injectable insulin controls sugar levels</a:t>
            </a:r>
          </a:p>
          <a:p>
            <a:pPr lvl="1" eaLnBrk="1" hangingPunct="1">
              <a:spcBef>
                <a:spcPts val="18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Usually disappears after delivery</a:t>
            </a:r>
          </a:p>
          <a:p>
            <a:pPr lvl="1" eaLnBrk="1" hangingPunct="1">
              <a:spcBef>
                <a:spcPts val="18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Women often affected later in life by adult-onset diabetes</a:t>
            </a:r>
          </a:p>
          <a:p>
            <a:pPr lvl="1" eaLnBrk="1" hangingPunct="1">
              <a:spcBef>
                <a:spcPts val="18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Prevention:  No preventative measures, but women who observe a healthy lifestyle and normal weight at conception are at less risk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F0CD-C35F-9D40-8381-0CA51AA3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D1DDC-160B-B947-855F-5F119DDB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5257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 the basic anatomy of the endocrine system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Describe some basic tests to diagnosis endocrine disorders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Distinguish between Type I and II Diabetes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Describe the many complications associated with Diabetes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Gain knowledge in the growing epidemic of Diabetes in the US and worldwide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24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imated Prevalence and Number of People with Diabetes (Adult 18+ years)" title="Table ">
            <a:extLst>
              <a:ext uri="{FF2B5EF4-FFF2-40B4-BE49-F238E27FC236}">
                <a16:creationId xmlns:a16="http://schemas.microsoft.com/office/drawing/2014/main" id="{A0A51F79-7B58-FD44-914B-4F81E4E1E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656558"/>
            <a:ext cx="8763000" cy="5544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1EECE-03AF-1B40-A133-A09E79572B1E}"/>
              </a:ext>
            </a:extLst>
          </p:cNvPr>
          <p:cNvSpPr txBox="1"/>
          <p:nvPr/>
        </p:nvSpPr>
        <p:spPr>
          <a:xfrm>
            <a:off x="76200" y="6324600"/>
            <a:ext cx="200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 WHO</a:t>
            </a:r>
          </a:p>
        </p:txBody>
      </p:sp>
    </p:spTree>
    <p:extLst>
      <p:ext uri="{BB962C8B-B14F-4D97-AF65-F5344CB8AC3E}">
        <p14:creationId xmlns:p14="http://schemas.microsoft.com/office/powerpoint/2010/main" val="1353781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nds by Country 1980-2014" title="Graph of Diabetes Prevalance Trends">
            <a:extLst>
              <a:ext uri="{FF2B5EF4-FFF2-40B4-BE49-F238E27FC236}">
                <a16:creationId xmlns:a16="http://schemas.microsoft.com/office/drawing/2014/main" id="{FA9D94FE-CEE0-5348-A040-75D5C9EDB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116384"/>
            <a:ext cx="8763000" cy="4625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056C6F-8430-2549-905C-E57B5A3467A6}"/>
              </a:ext>
            </a:extLst>
          </p:cNvPr>
          <p:cNvSpPr txBox="1"/>
          <p:nvPr/>
        </p:nvSpPr>
        <p:spPr>
          <a:xfrm>
            <a:off x="76200" y="6324600"/>
            <a:ext cx="200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 WHO</a:t>
            </a:r>
          </a:p>
        </p:txBody>
      </p:sp>
    </p:spTree>
    <p:extLst>
      <p:ext uri="{BB962C8B-B14F-4D97-AF65-F5344CB8AC3E}">
        <p14:creationId xmlns:p14="http://schemas.microsoft.com/office/powerpoint/2010/main" val="1606419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aph of Diabetes Prevalence">
            <a:extLst>
              <a:ext uri="{FF2B5EF4-FFF2-40B4-BE49-F238E27FC236}">
                <a16:creationId xmlns:a16="http://schemas.microsoft.com/office/drawing/2014/main" id="{E828DD2C-620E-CD4C-866A-3FF45428F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116384"/>
            <a:ext cx="8763000" cy="4625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3519D-EAF4-7E45-AC01-8704F008D5F5}"/>
              </a:ext>
            </a:extLst>
          </p:cNvPr>
          <p:cNvSpPr txBox="1"/>
          <p:nvPr/>
        </p:nvSpPr>
        <p:spPr>
          <a:xfrm>
            <a:off x="76200" y="6324600"/>
            <a:ext cx="200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 WHO</a:t>
            </a:r>
          </a:p>
        </p:txBody>
      </p:sp>
    </p:spTree>
    <p:extLst>
      <p:ext uri="{BB962C8B-B14F-4D97-AF65-F5344CB8AC3E}">
        <p14:creationId xmlns:p14="http://schemas.microsoft.com/office/powerpoint/2010/main" val="3499855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B9B493E9-5BDC-5F4E-A33E-4D0B602AB2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Effects of Aging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D17E2826-772B-4548-88A0-A0772CCC419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229600" cy="487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Decreased secretions from glands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Lessened glucose tolerance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Digestive and metabolism problems are common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Diabetes mellitus common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EF572781-544B-8E43-BE26-3004F392F5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FC4C7DC5-7513-2E41-97A2-F8D1FCECEAE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6200" y="1219200"/>
            <a:ext cx="3200400" cy="5181600"/>
          </a:xfrm>
          <a:solidFill>
            <a:schemeClr val="accent5"/>
          </a:solidFill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Endocrine system consists of many glands, including: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Hypothalamus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Pituitary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Pineal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Thymus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Thyroid</a:t>
            </a:r>
          </a:p>
        </p:txBody>
      </p:sp>
      <p:pic>
        <p:nvPicPr>
          <p:cNvPr id="2" name="Picture 1" title="Endocrine System">
            <a:extLst>
              <a:ext uri="{FF2B5EF4-FFF2-40B4-BE49-F238E27FC236}">
                <a16:creationId xmlns:a16="http://schemas.microsoft.com/office/drawing/2014/main" id="{213E2CC3-66C8-564B-ACE4-256AAB525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914400"/>
            <a:ext cx="5485318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754A2F43-2EF6-1B4D-A197-8B3B06C99B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0886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</a:t>
            </a:r>
            <a:endParaRPr lang="en-US" altLang="en-US" sz="5400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E0FF4AB9-A601-4844-9C92-44523273008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371600"/>
            <a:ext cx="3276600" cy="4419600"/>
          </a:xfrm>
          <a:solidFill>
            <a:schemeClr val="accent5"/>
          </a:solidFill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Endocrine system consists of many glands, including:</a:t>
            </a:r>
          </a:p>
          <a:p>
            <a:pPr lvl="1" eaLnBrk="1" hangingPunct="1"/>
            <a:endParaRPr lang="en-US" altLang="en-US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Parathyroid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Adrenals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Pancreatic islets</a:t>
            </a:r>
          </a:p>
          <a:p>
            <a:pPr lvl="1" eaLnBrk="1" hangingPunct="1"/>
            <a:r>
              <a:rPr lang="en-US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Ovaries and testes</a:t>
            </a: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title="Endocrine System">
            <a:extLst>
              <a:ext uri="{FF2B5EF4-FFF2-40B4-BE49-F238E27FC236}">
                <a16:creationId xmlns:a16="http://schemas.microsoft.com/office/drawing/2014/main" id="{0E3020B5-5559-F843-B67E-D60BCEBE22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025" y="838200"/>
            <a:ext cx="5485318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35826057-2430-FE44-B1DB-0511D73048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53AAC35D-04CC-8147-94B9-55AFCB93BE7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1485900"/>
            <a:ext cx="8229600" cy="3886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Thyroid and testes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Endocrine glands that can be physically examined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and urine testing for hormones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CT scan and MRI for tumors or alteration in organ size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357B13BD-8E95-FA4A-B722-072E9B3E3A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Pancreatic Islets of Langerhans Diseases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81FA224F-4EBC-2C4B-887C-85BD2C4E65C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81000" y="1371600"/>
            <a:ext cx="82296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Pancreas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Both exocrine and endocrine gland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Islets of Langerhans secrete </a:t>
            </a: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insulin and glucagon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Insulin</a:t>
            </a: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lowers blood sugar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Glucagon</a:t>
            </a: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increases blood sugar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Sugar or glucose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Primary source of energy for all tissue cells</a:t>
            </a: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ffect of glucagon and insulin on blood sugar levels." title="Graph of Glucagon and Insulin">
            <a:extLst>
              <a:ext uri="{FF2B5EF4-FFF2-40B4-BE49-F238E27FC236}">
                <a16:creationId xmlns:a16="http://schemas.microsoft.com/office/drawing/2014/main" id="{2588A71B-BFA6-404A-B0F7-9D771B47398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86" y="0"/>
            <a:ext cx="4223657" cy="382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Anatomy of the Pancrease">
            <a:extLst>
              <a:ext uri="{FF2B5EF4-FFF2-40B4-BE49-F238E27FC236}">
                <a16:creationId xmlns:a16="http://schemas.microsoft.com/office/drawing/2014/main" id="{7094142E-B61A-A74C-A4E2-CF66D0D40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407229"/>
            <a:ext cx="4697455" cy="3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5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66BD6EA9-BD10-6F4A-8CB3-7F1F140E0B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Pancreatic Islets of Langerhans Diseases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54007980-3889-774F-9AA8-CA49775BDD4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447800"/>
            <a:ext cx="8229600" cy="5181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Diabetes mellitus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Commonly known as diabetes</a:t>
            </a:r>
          </a:p>
          <a:p>
            <a:pPr lvl="1" eaLnBrk="1" hangingPunct="1">
              <a:spcBef>
                <a:spcPts val="15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the most common major disease of the system</a:t>
            </a:r>
          </a:p>
          <a:p>
            <a:pPr lvl="1" eaLnBrk="1" hangingPunct="1">
              <a:spcBef>
                <a:spcPts val="15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Affects carbohydrate and sugar utilization due to lack of insulin</a:t>
            </a:r>
          </a:p>
          <a:p>
            <a:pPr lvl="1" eaLnBrk="1" hangingPunct="1">
              <a:spcBef>
                <a:spcPts val="150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Polydipsia (excessive thirst)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Polyuria (frequent urination)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Polyphagia (increased appetite)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33382646-2BBE-E142-A2F4-D4D1C01910B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Diabetes:  Type I vs. Type II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338633D7-C2D0-1342-B101-F52064E44F7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47650" y="1143000"/>
            <a:ext cx="8648700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lvl="1" indent="0" eaLnBrk="1" hangingPunct="1">
              <a:spcBef>
                <a:spcPts val="1800"/>
              </a:spcBef>
              <a:buNone/>
            </a:pPr>
            <a:r>
              <a:rPr lang="en-US" alt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Diabetes Type 1:  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Previously known as insulin-dependent diabetes mellitus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serious type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Affects children and young adults before age 25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Deficient insulin production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Requires daily injections of insulin</a:t>
            </a:r>
          </a:p>
          <a:p>
            <a:pPr lvl="2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Thought to be autoimmune disorder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7327</TotalTime>
  <Words>603</Words>
  <Application>Microsoft Macintosh PowerPoint</Application>
  <PresentationFormat>On-screen Show (4:3)</PresentationFormat>
  <Paragraphs>141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Helvetica LT Std</vt:lpstr>
      <vt:lpstr>Times New Roman</vt:lpstr>
      <vt:lpstr>Blank Presentation</vt:lpstr>
      <vt:lpstr>1_Blank Presentation</vt:lpstr>
      <vt:lpstr>PowerPoint Presentation</vt:lpstr>
      <vt:lpstr>Learning Objectives</vt:lpstr>
      <vt:lpstr>Anatomy and Physiology</vt:lpstr>
      <vt:lpstr>Anatomy and Physiology</vt:lpstr>
      <vt:lpstr>Diagnostic Tests</vt:lpstr>
      <vt:lpstr>Pancreatic Islets of Langerhans Diseases</vt:lpstr>
      <vt:lpstr>PowerPoint Presentation</vt:lpstr>
      <vt:lpstr>Pancreatic Islets of Langerhans Diseases</vt:lpstr>
      <vt:lpstr>Diabetes:  Type I vs. Type II</vt:lpstr>
      <vt:lpstr>Diabetes Type I</vt:lpstr>
      <vt:lpstr>Insulin Injections vs. Pumps</vt:lpstr>
      <vt:lpstr>Type II Diabetes</vt:lpstr>
      <vt:lpstr>Type II Diabetes Medications</vt:lpstr>
      <vt:lpstr>Diabetes mellitus</vt:lpstr>
      <vt:lpstr>Diabetes mellitus</vt:lpstr>
      <vt:lpstr>Diabetes mellitus</vt:lpstr>
      <vt:lpstr>Dialysis Due to Kidney Failure</vt:lpstr>
      <vt:lpstr>Gestational diabetes</vt:lpstr>
      <vt:lpstr>Gestational diabetes</vt:lpstr>
      <vt:lpstr>PowerPoint Presentation</vt:lpstr>
      <vt:lpstr>PowerPoint Presentation</vt:lpstr>
      <vt:lpstr>PowerPoint Presentation</vt:lpstr>
      <vt:lpstr>Effects of Aging</vt:lpstr>
    </vt:vector>
  </TitlesOfParts>
  <Company> pfm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220</cp:revision>
  <dcterms:created xsi:type="dcterms:W3CDTF">2005-07-25T19:00:59Z</dcterms:created>
  <dcterms:modified xsi:type="dcterms:W3CDTF">2019-03-25T14:40:30Z</dcterms:modified>
</cp:coreProperties>
</file>