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879" r:id="rId3"/>
    <p:sldId id="392" r:id="rId4"/>
    <p:sldId id="384" r:id="rId5"/>
    <p:sldId id="884" r:id="rId6"/>
    <p:sldId id="387" r:id="rId7"/>
    <p:sldId id="391" r:id="rId8"/>
    <p:sldId id="390" r:id="rId9"/>
    <p:sldId id="882" r:id="rId10"/>
    <p:sldId id="890" r:id="rId11"/>
    <p:sldId id="883" r:id="rId12"/>
    <p:sldId id="885" r:id="rId13"/>
    <p:sldId id="878" r:id="rId14"/>
    <p:sldId id="886" r:id="rId15"/>
    <p:sldId id="866" r:id="rId16"/>
    <p:sldId id="851" r:id="rId17"/>
    <p:sldId id="887" r:id="rId18"/>
    <p:sldId id="888" r:id="rId19"/>
    <p:sldId id="385" r:id="rId20"/>
    <p:sldId id="889" r:id="rId21"/>
    <p:sldId id="386" r:id="rId22"/>
    <p:sldId id="388" r:id="rId23"/>
    <p:sldId id="389" r:id="rId24"/>
    <p:sldId id="880" r:id="rId25"/>
    <p:sldId id="881" r:id="rId26"/>
    <p:sldId id="383" r:id="rId27"/>
    <p:sldId id="382" r:id="rId28"/>
    <p:sldId id="381" r:id="rId29"/>
    <p:sldId id="33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 showGuides="1">
      <p:cViewPr varScale="1">
        <p:scale>
          <a:sx n="102" d="100"/>
          <a:sy n="102" d="100"/>
        </p:scale>
        <p:origin x="192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E9993-FF6A-B843-A372-F46AF511852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D5DCA-3F68-B747-95C2-19EC6628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21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02FA3F08-CA36-F84A-978B-B59140DBD9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7B52DF0F-447E-1346-AC43-723FF28B225E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414722" name="Rectangle 2">
            <a:extLst>
              <a:ext uri="{FF2B5EF4-FFF2-40B4-BE49-F238E27FC236}">
                <a16:creationId xmlns:a16="http://schemas.microsoft.com/office/drawing/2014/main" id="{20325FA0-445A-334C-BF93-F5BAD8185CD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5725D1DC-44E8-5F40-A66D-57DF90201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185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AED7D106-9618-B34D-A769-54EB8D618B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158FF12-4232-4741-8C08-CE0256F17459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21FD1AC7-DA30-624D-81BE-46FD0F502E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DEA6DFF-1977-CB47-9AC1-C2FA8394F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202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C40ADCCD-A109-B142-9A5A-34C5060AAB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4AB408B-E788-8F49-9413-2491233A64D6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481282" name="Rectangle 2">
            <a:extLst>
              <a:ext uri="{FF2B5EF4-FFF2-40B4-BE49-F238E27FC236}">
                <a16:creationId xmlns:a16="http://schemas.microsoft.com/office/drawing/2014/main" id="{8D15C3CD-D073-A44E-89CE-32DE9397DDF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B9FA90E2-86C4-4D45-89D7-8D8AA61EB0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ヒラギノ角ゴ Pro W3" panose="020B0300000000000000" pitchFamily="34" charset="-128"/>
              </a:rPr>
              <a:t>Figure 19.9 Influenza in humans.</a:t>
            </a:r>
          </a:p>
        </p:txBody>
      </p:sp>
    </p:spTree>
    <p:extLst>
      <p:ext uri="{BB962C8B-B14F-4D97-AF65-F5344CB8AC3E}">
        <p14:creationId xmlns:p14="http://schemas.microsoft.com/office/powerpoint/2010/main" val="322708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5DE84-461F-E946-B04D-9177247BB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838FA-D609-944F-828C-05C380923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62C38-D98C-E849-826A-970CF0FFB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66-38D0-4140-8B70-5086ADE4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DA02F-B079-054A-9356-2D855BA1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2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DCCA-7EBA-324F-BADD-4DA081B3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7F4D5-5319-5442-B5E6-192D9D67F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5AF49-F6EE-124D-90F5-3115A85B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74235-2E6C-4D49-BFBA-B3352A56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A4F6E-72AC-1A41-8134-FA8F1116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0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D170C-E614-F643-9BC0-E6FA4F716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8200E-37BF-1747-9B7D-DFB6CB611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8DC71-F639-5747-B0E2-9C280EBF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7172E-1874-934B-A2EF-2AF5A5BE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6A53B-7D0C-C84C-922F-BE1FE5AB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14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90C6-6270-124C-92CA-D7A8B268D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30AF-FCD4-F045-A5EB-F974D3C59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7482A-F61F-BA4A-BAF6-DFA369FB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44494-3E34-1541-8731-BA893D8E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F7374-C2D9-0347-9A6B-556368B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64A16-8C73-5943-BCC3-50A3DE7A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E86C3-55BD-5746-B540-2C8912164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D41ED-E1FB-AA43-A51E-94C0D7F7A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1FC5F-4D2E-5C41-BED6-8ED894CDA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928E1-CFFD-1B45-BAD2-4E729D50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0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7994-AD11-794F-98F5-CF2286A85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3C92E-5DAE-5743-8B1B-8E2352C1A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8DA79-85C3-784F-8B01-904949703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3B5CA-BDC3-D64B-89F4-23E735DA3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79E52-45EE-804B-84E9-B33CA024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77C25-B58F-EF45-9AE0-7FC6A198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4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FE74-ABD2-6E44-9AC2-F8BAF80F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E6E53-6E6B-E14A-95AF-1ECF7FEA5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550C5-33A7-7640-8585-53B0AD200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60DED8-A0CC-6544-A08F-E2E361E85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ABAD85-A7E3-8D45-BCF3-BF7B892514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5056F2-8710-E44A-AD90-22A1DE5E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84314-10E1-204D-AAEC-6A5E1D3CB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FD0815-BF24-7C46-A1B5-77AD1C2A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7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58985-B17A-B94F-B0C7-8E29CB8E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406D37-F4A6-2241-AFCC-14599794D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B46A1-AA62-BA46-8615-7C263311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38CF4-8DAD-6D43-8E5E-F85326E1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2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68E56-73B5-6B47-9F37-01B1C4D4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0EE50-05C9-0B41-B5FE-D7631FCF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0F8B8-3F00-0543-A9C8-A466C270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7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A4EA-3886-F24D-806C-79C8AD72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78DF-6008-FB45-AEBE-6162E6E0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B06D7-8800-9B4B-8904-00477AF29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A2759-BE9F-A049-B3A5-F80243CC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FDB68-B2E4-C047-B2FA-43D5D505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2954D-01CB-3C45-8F32-C9EA66A2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6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AD0E-19BB-2742-9565-9F93DD1CC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38FCB3-A0B0-4B43-836C-3754D0CB9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9BBD9-084F-9540-9BDD-17F7792E6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412F2-7E3D-3040-B3CD-00D4C6B2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8253B-C435-F846-8B52-CC0E3942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32987-C2CA-9E4B-A0E8-9C0FA132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5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367DF3-0C16-FA42-BA67-157A2164A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33E61-9A47-F54E-ABF5-7B4529441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0B112-642C-2B48-BDA2-21B1BC7EF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FA6F5-A5C2-A24B-833D-3A2C1CE8F06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6250C-81D0-4A43-84D1-113AE506F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DE438-42EE-DF45-9C83-028AE0BD1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ED5AC-FFF4-EF45-98C6-C287737C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5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9335-C66D-1741-9763-0510F2D1DF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/>
              <a:t>Vaccines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CABC1-1BC7-F245-A7FD-0C3C2B04AE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BIO 140:  Introduction to Human Disease</a:t>
            </a:r>
          </a:p>
        </p:txBody>
      </p:sp>
    </p:spTree>
    <p:extLst>
      <p:ext uri="{BB962C8B-B14F-4D97-AF65-F5344CB8AC3E}">
        <p14:creationId xmlns:p14="http://schemas.microsoft.com/office/powerpoint/2010/main" val="2442489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4E5A8-9D51-EE4B-8E72-9DB75BC882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2483"/>
            <a:ext cx="12192000" cy="577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369B72-D103-7643-AF1A-E1EE6C68C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676" y="231690"/>
            <a:ext cx="8390237" cy="629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3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Mump, Measle, Rubella Vaccine">
            <a:extLst>
              <a:ext uri="{FF2B5EF4-FFF2-40B4-BE49-F238E27FC236}">
                <a16:creationId xmlns:a16="http://schemas.microsoft.com/office/drawing/2014/main" id="{798C150F-EA25-504D-B0A1-850FE87F1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729" y="1676026"/>
            <a:ext cx="6502400" cy="4330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E8CDAC-3C4F-E14E-89E5-8F67C273E0C8}"/>
              </a:ext>
            </a:extLst>
          </p:cNvPr>
          <p:cNvSpPr/>
          <p:nvPr/>
        </p:nvSpPr>
        <p:spPr>
          <a:xfrm>
            <a:off x="0" y="6488668"/>
            <a:ext cx="3239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E97AD"/>
                </a:solidFill>
                <a:latin typeface="Akkurat"/>
              </a:rPr>
              <a:t> Photo by Brian Snyder/REUTERS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C86425-6ED2-EE4D-9BB2-3CEFA6BB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3" y="18022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Mumps, Rubella, Measles Vaccine: Example of an Effective Vaccine Against Childhood Diseases</a:t>
            </a:r>
          </a:p>
        </p:txBody>
      </p:sp>
    </p:spTree>
    <p:extLst>
      <p:ext uri="{BB962C8B-B14F-4D97-AF65-F5344CB8AC3E}">
        <p14:creationId xmlns:p14="http://schemas.microsoft.com/office/powerpoint/2010/main" val="1894222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9AE90A8D-6DE1-4449-A378-7DC109819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807" y="96045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Helvetica LT Std" pitchFamily="2" charset="0"/>
                <a:ea typeface="ＭＳ Ｐゴシック" panose="020B0600070205080204" pitchFamily="34" charset="-128"/>
              </a:rPr>
              <a:t>Measles/Rubeola</a:t>
            </a:r>
          </a:p>
        </p:txBody>
      </p:sp>
      <p:pic>
        <p:nvPicPr>
          <p:cNvPr id="27650" name="Content Placeholder 4">
            <a:extLst>
              <a:ext uri="{FF2B5EF4-FFF2-40B4-BE49-F238E27FC236}">
                <a16:creationId xmlns:a16="http://schemas.microsoft.com/office/drawing/2014/main" id="{7D923F14-AEDE-C247-A80C-01AB217B7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807" y="1319432"/>
            <a:ext cx="4568825" cy="3205163"/>
          </a:xfrm>
        </p:spPr>
      </p:pic>
      <p:sp>
        <p:nvSpPr>
          <p:cNvPr id="27651" name="Rectangle 4">
            <a:extLst>
              <a:ext uri="{FF2B5EF4-FFF2-40B4-BE49-F238E27FC236}">
                <a16:creationId xmlns:a16="http://schemas.microsoft.com/office/drawing/2014/main" id="{59546C53-5CA0-B843-8C79-66D9AF5CE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09" y="4524595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1" dirty="0"/>
              <a:t>Photo courtesy the Centers for Disease Control and Prevention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099F62-589B-294D-826F-87E3AC818048}"/>
              </a:ext>
            </a:extLst>
          </p:cNvPr>
          <p:cNvSpPr txBox="1">
            <a:spLocks/>
          </p:cNvSpPr>
          <p:nvPr/>
        </p:nvSpPr>
        <p:spPr>
          <a:xfrm>
            <a:off x="5685904" y="1219200"/>
            <a:ext cx="5835536" cy="5430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b="1" dirty="0">
                <a:ea typeface="ＭＳ Ｐゴシック" panose="020B0600070205080204" pitchFamily="34" charset="-128"/>
              </a:rPr>
              <a:t>Measles</a:t>
            </a:r>
          </a:p>
          <a:p>
            <a:pPr lvl="1"/>
            <a:r>
              <a:rPr lang="en-US" altLang="en-US" sz="2800" dirty="0">
                <a:ea typeface="Times New Roman" panose="02020603050405020304" pitchFamily="18" charset="0"/>
              </a:rPr>
              <a:t>Also known as rubeola</a:t>
            </a:r>
          </a:p>
          <a:p>
            <a:pPr lvl="1"/>
            <a:r>
              <a:rPr lang="en-US" sz="2800" dirty="0"/>
              <a:t>Caused by the Rubeola virus</a:t>
            </a:r>
            <a:endParaRPr lang="en-US" altLang="en-US" sz="2800" dirty="0">
              <a:ea typeface="Times New Roman" panose="02020603050405020304" pitchFamily="18" charset="0"/>
            </a:endParaRPr>
          </a:p>
          <a:p>
            <a:pPr lvl="1"/>
            <a:r>
              <a:rPr lang="en-US" altLang="en-US" sz="2800" dirty="0">
                <a:ea typeface="Times New Roman" panose="02020603050405020304" pitchFamily="18" charset="0"/>
              </a:rPr>
              <a:t>One of the most serious childhood diseases</a:t>
            </a:r>
          </a:p>
          <a:p>
            <a:pPr lvl="1"/>
            <a:r>
              <a:rPr lang="en-US" altLang="en-US" sz="2800" dirty="0">
                <a:ea typeface="Times New Roman" panose="02020603050405020304" pitchFamily="18" charset="0"/>
              </a:rPr>
              <a:t>Commonly spread by contaminated airborne droplets</a:t>
            </a:r>
          </a:p>
          <a:p>
            <a:pPr lvl="1"/>
            <a:r>
              <a:rPr lang="en-US" altLang="en-US" sz="2800" dirty="0">
                <a:ea typeface="Times New Roman" panose="02020603050405020304" pitchFamily="18" charset="0"/>
              </a:rPr>
              <a:t>Symptoms:</a:t>
            </a:r>
          </a:p>
          <a:p>
            <a:pPr lvl="2"/>
            <a:r>
              <a:rPr lang="en-US" altLang="en-US" sz="2400" dirty="0">
                <a:ea typeface="Times New Roman" panose="02020603050405020304" pitchFamily="18" charset="0"/>
              </a:rPr>
              <a:t>Fever</a:t>
            </a:r>
          </a:p>
          <a:p>
            <a:pPr lvl="2"/>
            <a:r>
              <a:rPr lang="en-US" altLang="en-US" sz="2400" dirty="0">
                <a:ea typeface="Times New Roman" panose="02020603050405020304" pitchFamily="18" charset="0"/>
              </a:rPr>
              <a:t>Runny nose</a:t>
            </a:r>
          </a:p>
          <a:p>
            <a:pPr lvl="2"/>
            <a:r>
              <a:rPr lang="en-US" altLang="en-US" sz="2400" dirty="0">
                <a:ea typeface="Times New Roman" panose="02020603050405020304" pitchFamily="18" charset="0"/>
              </a:rPr>
              <a:t>Red maculopapular rash</a:t>
            </a:r>
          </a:p>
          <a:p>
            <a:pPr lvl="2"/>
            <a:r>
              <a:rPr lang="en-US" altLang="en-US" sz="2400" dirty="0" err="1">
                <a:ea typeface="Times New Roman" panose="02020603050405020304" pitchFamily="18" charset="0"/>
              </a:rPr>
              <a:t>Koplik</a:t>
            </a:r>
            <a:r>
              <a:rPr lang="ja-JP" altLang="en-US" sz="2400">
                <a:ea typeface="Times New Roman" panose="02020603050405020304" pitchFamily="18" charset="0"/>
              </a:rPr>
              <a:t>’</a:t>
            </a:r>
            <a:r>
              <a:rPr lang="en-US" altLang="ja-JP" sz="2400" dirty="0">
                <a:ea typeface="Times New Roman" panose="02020603050405020304" pitchFamily="18" charset="0"/>
              </a:rPr>
              <a:t>s spots</a:t>
            </a:r>
            <a:endParaRPr lang="en-US" altLang="en-US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67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Measles Symptoms">
            <a:extLst>
              <a:ext uri="{FF2B5EF4-FFF2-40B4-BE49-F238E27FC236}">
                <a16:creationId xmlns:a16="http://schemas.microsoft.com/office/drawing/2014/main" id="{7DDCE4A5-88B7-E242-9F9B-ECAA5CDAF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6" y="234026"/>
            <a:ext cx="5953757" cy="6233276"/>
          </a:xfrm>
          <a:prstGeom prst="rect">
            <a:avLst/>
          </a:prstGeom>
        </p:spPr>
      </p:pic>
      <p:pic>
        <p:nvPicPr>
          <p:cNvPr id="5" name="Picture 4" title="Measle Can Be Serious">
            <a:extLst>
              <a:ext uri="{FF2B5EF4-FFF2-40B4-BE49-F238E27FC236}">
                <a16:creationId xmlns:a16="http://schemas.microsoft.com/office/drawing/2014/main" id="{B5181D18-40EE-BC4D-A0D8-E153AC07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745" y="1221738"/>
            <a:ext cx="5436170" cy="3815773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8696C5B-2EDF-8042-8D3A-F4B5188A2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6530" y="5644858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i="1" dirty="0"/>
              <a:t>Infographic courtesy the Centers for Disease Control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456435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FEE02D74-1139-6A49-A206-AE14CE1E6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031" y="723855"/>
            <a:ext cx="6084918" cy="605829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ea typeface="ＭＳ Ｐゴシック" panose="020B0600070205080204" pitchFamily="34" charset="-128"/>
              </a:rPr>
              <a:t>Rubella</a:t>
            </a:r>
            <a:r>
              <a:rPr lang="en-US" altLang="en-US" sz="3200" dirty="0">
                <a:ea typeface="ＭＳ Ｐゴシック" panose="020B0600070205080204" pitchFamily="34" charset="-128"/>
              </a:rPr>
              <a:t>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Caused by Virus</a:t>
            </a:r>
          </a:p>
          <a:p>
            <a:pPr lvl="1"/>
            <a:endParaRPr lang="en-US" altLang="en-US" sz="2800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800" dirty="0">
                <a:ea typeface="Times New Roman" panose="02020603050405020304" pitchFamily="18" charset="0"/>
              </a:rPr>
              <a:t>Type of measles</a:t>
            </a:r>
          </a:p>
          <a:p>
            <a:pPr lvl="2" eaLnBrk="1" hangingPunct="1"/>
            <a:r>
              <a:rPr lang="en-US" altLang="en-US" sz="2400" dirty="0">
                <a:ea typeface="Times New Roman" panose="02020603050405020304" pitchFamily="18" charset="0"/>
              </a:rPr>
              <a:t>Also known as German measles</a:t>
            </a:r>
          </a:p>
          <a:p>
            <a:pPr lvl="2" eaLnBrk="1" hangingPunct="1"/>
            <a:r>
              <a:rPr lang="en-US" altLang="en-US" sz="2400" dirty="0">
                <a:ea typeface="Times New Roman" panose="02020603050405020304" pitchFamily="18" charset="0"/>
              </a:rPr>
              <a:t>In pregnant women may lead to birth defects</a:t>
            </a:r>
          </a:p>
          <a:p>
            <a:pPr lvl="2" eaLnBrk="1" hangingPunct="1"/>
            <a:r>
              <a:rPr lang="en-US" altLang="en-US" sz="2400" dirty="0">
                <a:ea typeface="Times New Roman" panose="02020603050405020304" pitchFamily="18" charset="0"/>
              </a:rPr>
              <a:t>Less contagious than rubeola</a:t>
            </a:r>
          </a:p>
          <a:p>
            <a:pPr lvl="1" eaLnBrk="1" hangingPunct="1"/>
            <a:r>
              <a:rPr lang="en-US" altLang="en-US" sz="2800" dirty="0">
                <a:ea typeface="Times New Roman" panose="02020603050405020304" pitchFamily="18" charset="0"/>
              </a:rPr>
              <a:t>Symptoms:</a:t>
            </a:r>
          </a:p>
          <a:p>
            <a:pPr lvl="2" eaLnBrk="1" hangingPunct="1"/>
            <a:r>
              <a:rPr lang="en-US" altLang="en-US" sz="2400" dirty="0">
                <a:ea typeface="Times New Roman" panose="02020603050405020304" pitchFamily="18" charset="0"/>
              </a:rPr>
              <a:t>Lymph node enlargement, nasal discharge, joint pain, chills, fever</a:t>
            </a:r>
          </a:p>
          <a:p>
            <a:pPr lvl="1" eaLnBrk="1" hangingPunct="1"/>
            <a:r>
              <a:rPr lang="en-US" altLang="en-US" sz="2800" dirty="0">
                <a:ea typeface="Times New Roman" panose="02020603050405020304" pitchFamily="18" charset="0"/>
              </a:rPr>
              <a:t>Children and women of childbearing age should be immunized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6AD018E-C60C-704E-80E0-2131B8F8F53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610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latin typeface="Helvetica LT Std" pitchFamily="2" charset="0"/>
                <a:ea typeface="ＭＳ Ｐゴシック" panose="020B0600070205080204" pitchFamily="34" charset="-128"/>
              </a:rPr>
              <a:t>Rubella Rash</a:t>
            </a:r>
          </a:p>
        </p:txBody>
      </p:sp>
      <p:pic>
        <p:nvPicPr>
          <p:cNvPr id="7" name="Content Placeholder 4" title="Rubella Rash">
            <a:extLst>
              <a:ext uri="{FF2B5EF4-FFF2-40B4-BE49-F238E27FC236}">
                <a16:creationId xmlns:a16="http://schemas.microsoft.com/office/drawing/2014/main" id="{9B868852-5D37-084C-9E3E-11C8556C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3095" y="1507641"/>
            <a:ext cx="3368040" cy="451215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2B5E2655-6D6C-0B43-8F93-82AF63D53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815" y="6140803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 dirty="0"/>
              <a:t>Photo courtesy the Centers for Disease Control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378752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20720945-32A7-B145-9560-B3A08321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912" y="645217"/>
            <a:ext cx="5852161" cy="57888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Mumps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Caused by the Mumps Virus</a:t>
            </a:r>
          </a:p>
          <a:p>
            <a:pPr lvl="1" eaLnBrk="1" hangingPunct="1"/>
            <a:r>
              <a:rPr lang="en-US" altLang="en-US" sz="3200" dirty="0">
                <a:ea typeface="Times New Roman" panose="02020603050405020304" pitchFamily="18" charset="0"/>
              </a:rPr>
              <a:t>Inflammation of parotid glands</a:t>
            </a:r>
          </a:p>
          <a:p>
            <a:pPr lvl="1" eaLnBrk="1" hangingPunct="1"/>
            <a:endParaRPr lang="en-US" altLang="en-US" sz="3200" dirty="0"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3200" b="1" dirty="0">
                <a:ea typeface="Times New Roman" panose="02020603050405020304" pitchFamily="18" charset="0"/>
              </a:rPr>
              <a:t>Symptoms:</a:t>
            </a:r>
          </a:p>
          <a:p>
            <a:pPr lvl="2" eaLnBrk="1" hangingPunct="1"/>
            <a:r>
              <a:rPr lang="en-US" altLang="en-US" sz="2800" dirty="0">
                <a:ea typeface="Times New Roman" panose="02020603050405020304" pitchFamily="18" charset="0"/>
              </a:rPr>
              <a:t>Chills</a:t>
            </a:r>
          </a:p>
          <a:p>
            <a:pPr lvl="2" eaLnBrk="1" hangingPunct="1"/>
            <a:r>
              <a:rPr lang="en-US" altLang="en-US" sz="2800" dirty="0">
                <a:ea typeface="Times New Roman" panose="02020603050405020304" pitchFamily="18" charset="0"/>
              </a:rPr>
              <a:t>Fever</a:t>
            </a:r>
          </a:p>
          <a:p>
            <a:pPr lvl="2" eaLnBrk="1" hangingPunct="1"/>
            <a:r>
              <a:rPr lang="en-US" altLang="en-US" sz="2800" dirty="0">
                <a:ea typeface="Times New Roman" panose="02020603050405020304" pitchFamily="18" charset="0"/>
              </a:rPr>
              <a:t>Ear pain</a:t>
            </a:r>
          </a:p>
          <a:p>
            <a:pPr lvl="2" eaLnBrk="1" hangingPunct="1"/>
            <a:r>
              <a:rPr lang="en-US" altLang="en-US" sz="2800" dirty="0">
                <a:ea typeface="Times New Roman" panose="02020603050405020304" pitchFamily="18" charset="0"/>
              </a:rPr>
              <a:t>Swelling of parotid glands</a:t>
            </a:r>
          </a:p>
          <a:p>
            <a:pPr lvl="1" eaLnBrk="1" hangingPunct="1"/>
            <a:endParaRPr lang="en-US" altLang="en-US" sz="3200" dirty="0"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3200" b="1" dirty="0">
                <a:ea typeface="Times New Roman" panose="02020603050405020304" pitchFamily="18" charset="0"/>
              </a:rPr>
              <a:t>Complication</a:t>
            </a:r>
            <a:r>
              <a:rPr lang="en-US" altLang="en-US" sz="3200" dirty="0">
                <a:ea typeface="Times New Roman" panose="02020603050405020304" pitchFamily="18" charset="0"/>
              </a:rPr>
              <a:t>:</a:t>
            </a:r>
          </a:p>
          <a:p>
            <a:pPr lvl="2" eaLnBrk="1" hangingPunct="1"/>
            <a:r>
              <a:rPr lang="en-US" altLang="en-US" sz="2800" dirty="0">
                <a:ea typeface="Times New Roman" panose="02020603050405020304" pitchFamily="18" charset="0"/>
              </a:rPr>
              <a:t>Orchitis and nerve conduction deafness</a:t>
            </a:r>
          </a:p>
          <a:p>
            <a:pPr lvl="2" eaLnBrk="1" hangingPunct="1">
              <a:buFontTx/>
              <a:buNone/>
            </a:pPr>
            <a:endParaRPr lang="en-US" altLang="en-US" sz="2800" dirty="0">
              <a:ea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FB937F-6186-7A40-94A7-9FBE866EE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82935" cy="1325563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+mn-lt"/>
              </a:rPr>
              <a:t>Mumps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409BE27-699F-6546-8648-5BD3F3F4E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655675"/>
            <a:ext cx="4568825" cy="326548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FCBDC0EB-5A03-074B-B2CD-E5AB8561C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84" y="5426940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 dirty="0"/>
              <a:t>Photo courtesy the Centers for Disease Control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130100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A791-0274-1B4D-8B7F-55A92271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MMR (Measles, Mumps, Rubella) Vaccine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EC45C-425E-334E-98E3-6E84530B3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932622" cy="535787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Developed in 1971 by Merck Pharmaceuticals </a:t>
            </a:r>
          </a:p>
          <a:p>
            <a:r>
              <a:rPr lang="en-US" dirty="0">
                <a:solidFill>
                  <a:srgbClr val="1A1A1A"/>
                </a:solidFill>
              </a:rPr>
              <a:t>First dose given to children 9 -15 months of age, second dose at 15 months to 6 years of age</a:t>
            </a:r>
          </a:p>
          <a:p>
            <a:r>
              <a:rPr lang="en-US" dirty="0"/>
              <a:t>After two doses 97% of people are protected against measles, 88% against mumps, and at least 97% against rubella.</a:t>
            </a:r>
          </a:p>
          <a:p>
            <a:r>
              <a:rPr lang="en-US" dirty="0"/>
              <a:t>The MMR vaccine is widely used around the world; with over 500 million doses having been given in over 100 countries as of 2001</a:t>
            </a:r>
          </a:p>
          <a:p>
            <a:pPr lvl="1"/>
            <a:r>
              <a:rPr lang="en-US" dirty="0"/>
              <a:t>Measles resulted in 2.6 million deaths per year before immunization became common.</a:t>
            </a:r>
          </a:p>
          <a:p>
            <a:pPr lvl="1"/>
            <a:r>
              <a:rPr lang="en-US" dirty="0"/>
              <a:t>This has decreased to 122,000 deaths per year as of 2012, mostly in low income countries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48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F1B8-467F-4140-8262-3F0A393E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0140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MMR Vaccinations DO NOT AUTISM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94068-1A49-4B43-9652-D10B0A22F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352"/>
            <a:ext cx="10515600" cy="55394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/>
              <a:t>Why the controversy: In 1998, Andrew Wakefield published a study suggesting that MMR Vaccine can lead to autism</a:t>
            </a:r>
          </a:p>
          <a:p>
            <a:pPr lvl="1"/>
            <a:r>
              <a:rPr lang="en-US" dirty="0"/>
              <a:t>This paper was fully retracted by the journal (The Lancet) and every co-author supported the retraction except for Wakefield</a:t>
            </a:r>
          </a:p>
          <a:p>
            <a:pPr lvl="1"/>
            <a:endParaRPr lang="en-US" dirty="0"/>
          </a:p>
          <a:p>
            <a:r>
              <a:rPr lang="en-US" dirty="0"/>
              <a:t>Also the preservative was a reagent called Thimerosal that contained a no—toxic form of mercury</a:t>
            </a:r>
          </a:p>
          <a:p>
            <a:pPr lvl="1"/>
            <a:r>
              <a:rPr lang="en-US" dirty="0"/>
              <a:t>It has been replaced with another preservative since 2011</a:t>
            </a:r>
          </a:p>
          <a:p>
            <a:pPr lvl="1"/>
            <a:endParaRPr lang="en-US" dirty="0"/>
          </a:p>
          <a:p>
            <a:r>
              <a:rPr lang="en-US" dirty="0"/>
              <a:t>Many very large and longitudinal studies have shown no correlation between the use of this vaccine (with or without Thimerosal) and an increased risk to develop autism </a:t>
            </a:r>
          </a:p>
          <a:p>
            <a:pPr lvl="1"/>
            <a:r>
              <a:rPr lang="en-US" dirty="0"/>
              <a:t>These studies have been conducted worldwide and by top teams of medical professionals and research scientists.</a:t>
            </a:r>
          </a:p>
        </p:txBody>
      </p:sp>
    </p:spTree>
    <p:extLst>
      <p:ext uri="{BB962C8B-B14F-4D97-AF65-F5344CB8AC3E}">
        <p14:creationId xmlns:p14="http://schemas.microsoft.com/office/powerpoint/2010/main" val="3670542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Infographic on Measles Outbreak in Wales">
            <a:extLst>
              <a:ext uri="{FF2B5EF4-FFF2-40B4-BE49-F238E27FC236}">
                <a16:creationId xmlns:a16="http://schemas.microsoft.com/office/drawing/2014/main" id="{72DE45A1-1159-A64E-A8AC-0147E6E2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7" y="0"/>
            <a:ext cx="7397493" cy="68550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91C346-F70C-134C-9C77-0449D61331D8}"/>
              </a:ext>
            </a:extLst>
          </p:cNvPr>
          <p:cNvSpPr txBox="1"/>
          <p:nvPr/>
        </p:nvSpPr>
        <p:spPr>
          <a:xfrm>
            <a:off x="4957802" y="6307880"/>
            <a:ext cx="207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 Article, 2014</a:t>
            </a:r>
          </a:p>
        </p:txBody>
      </p:sp>
    </p:spTree>
    <p:extLst>
      <p:ext uri="{BB962C8B-B14F-4D97-AF65-F5344CB8AC3E}">
        <p14:creationId xmlns:p14="http://schemas.microsoft.com/office/powerpoint/2010/main" val="2420061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BA747-CFE6-1E4C-B94E-2BB19BF77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38" y="257433"/>
            <a:ext cx="4876800" cy="609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A814D-C9C3-0942-ADBF-A426F4519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924" y="-1"/>
            <a:ext cx="5088238" cy="644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74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E37710-1D5A-B84C-976D-435A0EE168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67" y="357447"/>
            <a:ext cx="4713545" cy="1138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76FA1-F9CA-7C4C-87CE-EE64CF80FE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150" y="284158"/>
            <a:ext cx="5669280" cy="1515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A6576A-B324-0946-96F1-9982B6C42B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2" y="2171781"/>
            <a:ext cx="5711305" cy="2323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E36D6E-5C6D-4046-B447-914127B5CF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063" y="2623737"/>
            <a:ext cx="5432367" cy="14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20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ographi on the History of Disease Reduction with vaccines." title="The Age of Vaccines">
            <a:extLst>
              <a:ext uri="{FF2B5EF4-FFF2-40B4-BE49-F238E27FC236}">
                <a16:creationId xmlns:a16="http://schemas.microsoft.com/office/drawing/2014/main" id="{A91FA62D-EDCB-5646-8C0D-55242E1F4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62" y="0"/>
            <a:ext cx="8416668" cy="6680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314CE-E058-294A-8A8A-A1C7B99E29FA}"/>
              </a:ext>
            </a:extLst>
          </p:cNvPr>
          <p:cNvSpPr txBox="1"/>
          <p:nvPr/>
        </p:nvSpPr>
        <p:spPr>
          <a:xfrm>
            <a:off x="8869952" y="6310812"/>
            <a:ext cx="207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 Article, 2014</a:t>
            </a:r>
          </a:p>
        </p:txBody>
      </p:sp>
    </p:spTree>
    <p:extLst>
      <p:ext uri="{BB962C8B-B14F-4D97-AF65-F5344CB8AC3E}">
        <p14:creationId xmlns:p14="http://schemas.microsoft.com/office/powerpoint/2010/main" val="73027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Timeline of Vaccinations Efforts in Recent History">
            <a:extLst>
              <a:ext uri="{FF2B5EF4-FFF2-40B4-BE49-F238E27FC236}">
                <a16:creationId xmlns:a16="http://schemas.microsoft.com/office/drawing/2014/main" id="{017D7C19-1CA8-1D4F-965D-C025A7FBD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780"/>
            <a:ext cx="11719641" cy="5848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E70213-0360-0541-862C-C02917C37E19}"/>
              </a:ext>
            </a:extLst>
          </p:cNvPr>
          <p:cNvSpPr txBox="1"/>
          <p:nvPr/>
        </p:nvSpPr>
        <p:spPr>
          <a:xfrm>
            <a:off x="133724" y="6488668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Nature Article, 2014</a:t>
            </a:r>
          </a:p>
        </p:txBody>
      </p:sp>
    </p:spTree>
    <p:extLst>
      <p:ext uri="{BB962C8B-B14F-4D97-AF65-F5344CB8AC3E}">
        <p14:creationId xmlns:p14="http://schemas.microsoft.com/office/powerpoint/2010/main" val="2322952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78246-EDAB-6841-B459-1AEB8D7D0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25" y="265308"/>
            <a:ext cx="11979775" cy="5108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56B1B-0C75-BF4E-91B5-2983CAAAFFF7}"/>
              </a:ext>
            </a:extLst>
          </p:cNvPr>
          <p:cNvSpPr txBox="1"/>
          <p:nvPr/>
        </p:nvSpPr>
        <p:spPr>
          <a:xfrm>
            <a:off x="3494762" y="6263014"/>
            <a:ext cx="207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 Article, 2014</a:t>
            </a:r>
          </a:p>
        </p:txBody>
      </p:sp>
    </p:spTree>
    <p:extLst>
      <p:ext uri="{BB962C8B-B14F-4D97-AF65-F5344CB8AC3E}">
        <p14:creationId xmlns:p14="http://schemas.microsoft.com/office/powerpoint/2010/main" val="4098316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Undervaccination in developing world">
            <a:extLst>
              <a:ext uri="{FF2B5EF4-FFF2-40B4-BE49-F238E27FC236}">
                <a16:creationId xmlns:a16="http://schemas.microsoft.com/office/drawing/2014/main" id="{DD425284-AD68-8941-A36F-CED702897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87" y="236838"/>
            <a:ext cx="12048096" cy="566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8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athogens on the Rampage">
            <a:extLst>
              <a:ext uri="{FF2B5EF4-FFF2-40B4-BE49-F238E27FC236}">
                <a16:creationId xmlns:a16="http://schemas.microsoft.com/office/drawing/2014/main" id="{2BBB1D55-5722-7F4D-A851-C790BEF2B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79" y="210922"/>
            <a:ext cx="8325052" cy="6387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5C6B80-E00A-B642-9324-ABA811E1FD12}"/>
              </a:ext>
            </a:extLst>
          </p:cNvPr>
          <p:cNvSpPr txBox="1"/>
          <p:nvPr/>
        </p:nvSpPr>
        <p:spPr>
          <a:xfrm>
            <a:off x="8980131" y="3052119"/>
            <a:ext cx="14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Nature, 2014</a:t>
            </a:r>
          </a:p>
        </p:txBody>
      </p:sp>
    </p:spTree>
    <p:extLst>
      <p:ext uri="{BB962C8B-B14F-4D97-AF65-F5344CB8AC3E}">
        <p14:creationId xmlns:p14="http://schemas.microsoft.com/office/powerpoint/2010/main" val="1467132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92461759-6DF8-A746-B384-4E6FBAF4B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>
                <a:ea typeface="ＭＳ Ｐゴシック" panose="020B0600070205080204" pitchFamily="34" charset="-128"/>
              </a:rPr>
              <a:t>The Flu Vaccine:  The Facts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0DE0B-B0D0-7347-AD73-239063EBE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447" y="764770"/>
            <a:ext cx="8915400" cy="57912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Developed annually to protect against highly variable flu virus</a:t>
            </a:r>
          </a:p>
          <a:p>
            <a:pPr eaLnBrk="1" hangingPunct="1"/>
            <a:r>
              <a:rPr lang="en-US" altLang="en-US" sz="3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Contains antigens representing 3 (trivalent vaccine) or 4 (quadrivalent vaccine) influenza virus strains</a:t>
            </a:r>
          </a:p>
          <a:p>
            <a:pPr eaLnBrk="1" hangingPunct="1"/>
            <a:r>
              <a:rPr lang="en-US" altLang="en-US" sz="3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Shown to be relatively effective especially in high risk groups (old, young, immunocompromised)</a:t>
            </a:r>
          </a:p>
          <a:p>
            <a:pPr eaLnBrk="1" hangingPunct="1"/>
            <a:r>
              <a:rPr lang="en-US" altLang="en-US" sz="3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Side effects are minimal</a:t>
            </a:r>
          </a:p>
          <a:p>
            <a:pPr eaLnBrk="1" hangingPunct="1"/>
            <a:r>
              <a:rPr lang="en-US" altLang="en-US" sz="3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"The risk-benefit ratio, which is what vaccines and everything in medicine is about, is overwhelmingly in favor of vaccination.” 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New England Journal of Med</a:t>
            </a:r>
          </a:p>
        </p:txBody>
      </p:sp>
    </p:spTree>
    <p:extLst>
      <p:ext uri="{BB962C8B-B14F-4D97-AF65-F5344CB8AC3E}">
        <p14:creationId xmlns:p14="http://schemas.microsoft.com/office/powerpoint/2010/main" val="835475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45625596-48C7-CC49-81FA-8F1A744C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967" y="-25844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Flu Virus Infection/Replication</a:t>
            </a:r>
          </a:p>
        </p:txBody>
      </p:sp>
      <p:pic>
        <p:nvPicPr>
          <p:cNvPr id="7" name="Picture 6" title="Flu Virus Infection">
            <a:extLst>
              <a:ext uri="{FF2B5EF4-FFF2-40B4-BE49-F238E27FC236}">
                <a16:creationId xmlns:a16="http://schemas.microsoft.com/office/drawing/2014/main" id="{BBCC8249-25CA-B04F-9076-6C9397765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0" y="882852"/>
            <a:ext cx="6263640" cy="5773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05542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20B06251-2102-D745-B9C2-943EA6F7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600" b="1">
                <a:ea typeface="ＭＳ Ｐゴシック" panose="020B0600070205080204" pitchFamily="34" charset="-128"/>
              </a:rPr>
              <a:t>The Flu Vaccine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977DB-766D-A140-83BC-11A2F5D11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5562600"/>
            <a:ext cx="3962400" cy="11430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>
                <a:solidFill>
                  <a:schemeClr val="dk1"/>
                </a:solidFill>
                <a:ea typeface="+mn-ea"/>
                <a:cs typeface="+mn-cs"/>
              </a:rPr>
              <a:t>H = </a:t>
            </a:r>
            <a:r>
              <a:rPr lang="en-US" b="1" dirty="0" err="1">
                <a:solidFill>
                  <a:schemeClr val="dk1"/>
                </a:solidFill>
                <a:ea typeface="+mn-ea"/>
                <a:cs typeface="+mn-cs"/>
              </a:rPr>
              <a:t>Hemagglutinin</a:t>
            </a:r>
            <a:endParaRPr lang="en-US" b="1" dirty="0">
              <a:solidFill>
                <a:schemeClr val="dk1"/>
              </a:solidFill>
              <a:ea typeface="+mn-ea"/>
              <a:cs typeface="+mn-cs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>
                <a:solidFill>
                  <a:schemeClr val="dk1"/>
                </a:solidFill>
                <a:ea typeface="+mn-ea"/>
                <a:cs typeface="+mn-cs"/>
              </a:rPr>
              <a:t>N = Neuraminidase</a:t>
            </a:r>
          </a:p>
        </p:txBody>
      </p:sp>
      <p:pic>
        <p:nvPicPr>
          <p:cNvPr id="3" name="Picture 4" title="Anatomy of the Flu Virus">
            <a:extLst>
              <a:ext uri="{FF2B5EF4-FFF2-40B4-BE49-F238E27FC236}">
                <a16:creationId xmlns:a16="http://schemas.microsoft.com/office/drawing/2014/main" id="{C9ACE1E2-C4E4-9E4A-A2F3-CDA3B579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914400"/>
            <a:ext cx="7543800" cy="44719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7044" name="TextBox 4">
            <a:extLst>
              <a:ext uri="{FF2B5EF4-FFF2-40B4-BE49-F238E27FC236}">
                <a16:creationId xmlns:a16="http://schemas.microsoft.com/office/drawing/2014/main" id="{244D3A72-8CD1-644E-B6FA-0210A4EB2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1" y="5876926"/>
            <a:ext cx="488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800" b="1"/>
              <a:t>Example:  H</a:t>
            </a:r>
            <a:r>
              <a:rPr lang="en-US" altLang="en-US" sz="2800" b="1" u="sng">
                <a:solidFill>
                  <a:srgbClr val="FF0000"/>
                </a:solidFill>
              </a:rPr>
              <a:t>1</a:t>
            </a:r>
            <a:r>
              <a:rPr lang="en-US" altLang="en-US" sz="2800" b="1"/>
              <a:t>N</a:t>
            </a:r>
            <a:r>
              <a:rPr lang="en-US" altLang="en-US" sz="2800" b="1" u="sng">
                <a:solidFill>
                  <a:srgbClr val="FF0000"/>
                </a:solidFill>
              </a:rPr>
              <a:t>1</a:t>
            </a:r>
            <a:r>
              <a:rPr lang="en-US" altLang="en-US" sz="2800" b="1"/>
              <a:t> Viral Strain</a:t>
            </a:r>
          </a:p>
        </p:txBody>
      </p:sp>
    </p:spTree>
    <p:extLst>
      <p:ext uri="{BB962C8B-B14F-4D97-AF65-F5344CB8AC3E}">
        <p14:creationId xmlns:p14="http://schemas.microsoft.com/office/powerpoint/2010/main" val="2488498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2" title="1918 Flu Pandemic">
            <a:extLst>
              <a:ext uri="{FF2B5EF4-FFF2-40B4-BE49-F238E27FC236}">
                <a16:creationId xmlns:a16="http://schemas.microsoft.com/office/drawing/2014/main" id="{F959D5E3-B09E-FA4F-8647-242240554F6D}"/>
              </a:ext>
            </a:extLst>
          </p:cNvPr>
          <p:cNvGrpSpPr>
            <a:grpSpLocks/>
          </p:cNvGrpSpPr>
          <p:nvPr/>
        </p:nvGrpSpPr>
        <p:grpSpPr bwMode="auto">
          <a:xfrm>
            <a:off x="5486401" y="304801"/>
            <a:ext cx="4760913" cy="6429375"/>
            <a:chOff x="2190750" y="136525"/>
            <a:chExt cx="4760913" cy="6429375"/>
          </a:xfrm>
        </p:grpSpPr>
        <p:pic>
          <p:nvPicPr>
            <p:cNvPr id="81923" name="Picture 3" title="2009 Flu Pandemic">
              <a:extLst>
                <a:ext uri="{FF2B5EF4-FFF2-40B4-BE49-F238E27FC236}">
                  <a16:creationId xmlns:a16="http://schemas.microsoft.com/office/drawing/2014/main" id="{4300F933-62D8-114E-943B-A3130A0B1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0" y="136525"/>
              <a:ext cx="4760913" cy="636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0260" name="Text Box 4">
              <a:extLst>
                <a:ext uri="{FF2B5EF4-FFF2-40B4-BE49-F238E27FC236}">
                  <a16:creationId xmlns:a16="http://schemas.microsoft.com/office/drawing/2014/main" id="{06B9EE67-AB69-EC47-AA3F-CB8BEC27F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7900" y="6297613"/>
              <a:ext cx="2016125" cy="268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>
                <a:defRPr/>
              </a:pPr>
              <a:r>
                <a:rPr lang="en-US" sz="1500" b="1">
                  <a:latin typeface="Arial" charset="0"/>
                  <a:ea typeface="ヒラギノ角ゴ Pro W3" charset="0"/>
                  <a:cs typeface="ヒラギノ角ゴ Pro W3" charset="0"/>
                </a:rPr>
                <a:t>(c) 1918 flu pandemic</a:t>
              </a:r>
            </a:p>
          </p:txBody>
        </p:sp>
        <p:grpSp>
          <p:nvGrpSpPr>
            <p:cNvPr id="81925" name="Group 5">
              <a:extLst>
                <a:ext uri="{FF2B5EF4-FFF2-40B4-BE49-F238E27FC236}">
                  <a16:creationId xmlns:a16="http://schemas.microsoft.com/office/drawing/2014/main" id="{B099602D-2B06-174B-91ED-4245198906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2475" y="2949575"/>
              <a:ext cx="1687513" cy="454025"/>
              <a:chOff x="2874" y="1858"/>
              <a:chExt cx="1063" cy="286"/>
            </a:xfrm>
          </p:grpSpPr>
          <p:sp>
            <p:nvSpPr>
              <p:cNvPr id="480262" name="Text Box 6">
                <a:extLst>
                  <a:ext uri="{FF2B5EF4-FFF2-40B4-BE49-F238E27FC236}">
                    <a16:creationId xmlns:a16="http://schemas.microsoft.com/office/drawing/2014/main" id="{502B2305-FFD8-CE4E-8328-4635F4C80A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8" y="1858"/>
                <a:ext cx="879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>
                  <a:defRPr/>
                </a:pPr>
                <a:r>
                  <a:rPr lang="en-US" sz="1500" b="1">
                    <a:latin typeface="Arial" charset="0"/>
                    <a:ea typeface="ヒラギノ角ゴ Pro W3" charset="0"/>
                    <a:cs typeface="ヒラギノ角ゴ Pro W3" charset="0"/>
                  </a:rPr>
                  <a:t>2009 pandemic</a:t>
                </a:r>
                <a:br>
                  <a:rPr lang="en-US" sz="1500" b="1">
                    <a:latin typeface="Arial" charset="0"/>
                    <a:ea typeface="ヒラギノ角ゴ Pro W3" charset="0"/>
                    <a:cs typeface="ヒラギノ角ゴ Pro W3" charset="0"/>
                  </a:rPr>
                </a:br>
                <a:r>
                  <a:rPr lang="en-US" sz="1500" b="1">
                    <a:latin typeface="Arial" charset="0"/>
                    <a:ea typeface="ヒラギノ角ゴ Pro W3" charset="0"/>
                    <a:cs typeface="ヒラギノ角ゴ Pro W3" charset="0"/>
                  </a:rPr>
                  <a:t>screening</a:t>
                </a:r>
              </a:p>
            </p:txBody>
          </p:sp>
          <p:sp>
            <p:nvSpPr>
              <p:cNvPr id="480263" name="Text Box 7">
                <a:extLst>
                  <a:ext uri="{FF2B5EF4-FFF2-40B4-BE49-F238E27FC236}">
                    <a16:creationId xmlns:a16="http://schemas.microsoft.com/office/drawing/2014/main" id="{323BDCBB-8BF1-FB4A-95A0-9D5361E3BC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4" y="1859"/>
                <a:ext cx="20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>
                  <a:defRPr/>
                </a:pPr>
                <a:r>
                  <a:rPr lang="en-US" sz="1500" b="1">
                    <a:latin typeface="Arial" charset="0"/>
                    <a:ea typeface="ヒラギノ角ゴ Pro W3" charset="0"/>
                    <a:cs typeface="ヒラギノ角ゴ Pro W3" charset="0"/>
                  </a:rPr>
                  <a:t>(b)</a:t>
                </a:r>
              </a:p>
            </p:txBody>
          </p:sp>
        </p:grpSp>
        <p:grpSp>
          <p:nvGrpSpPr>
            <p:cNvPr id="81926" name="Group 8">
              <a:extLst>
                <a:ext uri="{FF2B5EF4-FFF2-40B4-BE49-F238E27FC236}">
                  <a16:creationId xmlns:a16="http://schemas.microsoft.com/office/drawing/2014/main" id="{20D301DA-9DBA-CC4E-A105-2C12811ED3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550" y="2659063"/>
              <a:ext cx="2216150" cy="738187"/>
              <a:chOff x="1412" y="1675"/>
              <a:chExt cx="1396" cy="465"/>
            </a:xfrm>
          </p:grpSpPr>
          <p:sp>
            <p:nvSpPr>
              <p:cNvPr id="480265" name="Text Box 9">
                <a:extLst>
                  <a:ext uri="{FF2B5EF4-FFF2-40B4-BE49-F238E27FC236}">
                    <a16:creationId xmlns:a16="http://schemas.microsoft.com/office/drawing/2014/main" id="{1BF44A08-EA3F-B04C-80F5-F00EFC0EE1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9" y="1862"/>
                <a:ext cx="1229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>
                  <a:defRPr/>
                </a:pPr>
                <a:r>
                  <a:rPr lang="en-US" sz="1500" b="1">
                    <a:latin typeface="Arial" charset="0"/>
                    <a:ea typeface="ヒラギノ角ゴ Pro W3" charset="0"/>
                    <a:cs typeface="ヒラギノ角ゴ Pro W3" charset="0"/>
                  </a:rPr>
                  <a:t>2009 pandemic H1N1</a:t>
                </a:r>
                <a:br>
                  <a:rPr lang="en-US" sz="1500" b="1">
                    <a:latin typeface="Arial" charset="0"/>
                    <a:ea typeface="ヒラギノ角ゴ Pro W3" charset="0"/>
                    <a:cs typeface="ヒラギノ角ゴ Pro W3" charset="0"/>
                  </a:rPr>
                </a:br>
                <a:r>
                  <a:rPr lang="en-US" sz="1500" b="1">
                    <a:latin typeface="Arial" charset="0"/>
                    <a:ea typeface="ヒラギノ角ゴ Pro W3" charset="0"/>
                    <a:cs typeface="ヒラギノ角ゴ Pro W3" charset="0"/>
                  </a:rPr>
                  <a:t>influenza A virus</a:t>
                </a:r>
              </a:p>
            </p:txBody>
          </p:sp>
          <p:sp>
            <p:nvSpPr>
              <p:cNvPr id="480266" name="Text Box 10">
                <a:extLst>
                  <a:ext uri="{FF2B5EF4-FFF2-40B4-BE49-F238E27FC236}">
                    <a16:creationId xmlns:a16="http://schemas.microsoft.com/office/drawing/2014/main" id="{83D69DB4-BFA1-664E-8FE1-A0C7C6030C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2" y="1862"/>
                <a:ext cx="20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>
                  <a:defRPr/>
                </a:pPr>
                <a:r>
                  <a:rPr lang="en-US" sz="1500" b="1">
                    <a:latin typeface="Arial" charset="0"/>
                    <a:ea typeface="ヒラギノ角ゴ Pro W3" charset="0"/>
                    <a:cs typeface="ヒラギノ角ゴ Pro W3" charset="0"/>
                  </a:rPr>
                  <a:t>(a)</a:t>
                </a:r>
              </a:p>
            </p:txBody>
          </p:sp>
          <p:sp>
            <p:nvSpPr>
              <p:cNvPr id="480267" name="Text Box 11">
                <a:extLst>
                  <a:ext uri="{FF2B5EF4-FFF2-40B4-BE49-F238E27FC236}">
                    <a16:creationId xmlns:a16="http://schemas.microsoft.com/office/drawing/2014/main" id="{C395625B-96C4-7349-82F1-5AD1D93FE0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9" y="1675"/>
                <a:ext cx="279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Arial" charset="0"/>
                    <a:ea typeface="ヒラギノ角ゴ Pro W3" charset="0"/>
                    <a:cs typeface="ヒラギノ角ゴ Pro W3" charset="0"/>
                  </a:rPr>
                  <a:t>1 </a:t>
                </a:r>
                <a:r>
                  <a:rPr lang="en-US" sz="1500" b="1">
                    <a:solidFill>
                      <a:schemeClr val="bg1"/>
                    </a:solidFill>
                    <a:latin typeface="Arial" charset="0"/>
                    <a:ea typeface="ヒラギノ角ゴ Pro W3" charset="0"/>
                    <a:cs typeface="ヒラギノ角ゴ Pro W3" charset="0"/>
                    <a:sym typeface="Symbol" charset="0"/>
                  </a:rPr>
                  <a:t></a:t>
                </a:r>
                <a:r>
                  <a:rPr lang="en-US" sz="1500" b="1">
                    <a:solidFill>
                      <a:schemeClr val="bg1"/>
                    </a:solidFill>
                    <a:latin typeface="Arial" charset="0"/>
                    <a:ea typeface="ヒラギノ角ゴ Pro W3" charset="0"/>
                    <a:cs typeface="ヒラギノ角ゴ Pro W3" charset="0"/>
                  </a:rPr>
                  <a:t>m</a:t>
                </a:r>
              </a:p>
            </p:txBody>
          </p:sp>
        </p:grpSp>
        <p:sp>
          <p:nvSpPr>
            <p:cNvPr id="480268" name="Line 12">
              <a:extLst>
                <a:ext uri="{FF2B5EF4-FFF2-40B4-BE49-F238E27FC236}">
                  <a16:creationId xmlns:a16="http://schemas.microsoft.com/office/drawing/2014/main" id="{69551000-C445-B14D-B55A-E13AF38CEB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5113" y="2573338"/>
              <a:ext cx="0" cy="11906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80269" name="Line 13">
              <a:extLst>
                <a:ext uri="{FF2B5EF4-FFF2-40B4-BE49-F238E27FC236}">
                  <a16:creationId xmlns:a16="http://schemas.microsoft.com/office/drawing/2014/main" id="{7603E206-C117-F94C-BB01-41E59598F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100" y="2571750"/>
              <a:ext cx="0" cy="11906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80270" name="Line 14">
              <a:extLst>
                <a:ext uri="{FF2B5EF4-FFF2-40B4-BE49-F238E27FC236}">
                  <a16:creationId xmlns:a16="http://schemas.microsoft.com/office/drawing/2014/main" id="{9C580F8D-E127-0940-9ACF-9A7AB5F8E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5113" y="2632075"/>
              <a:ext cx="528637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</p:grpSp>
      <p:sp>
        <p:nvSpPr>
          <p:cNvPr id="17" name="Rectangle 2">
            <a:extLst>
              <a:ext uri="{FF2B5EF4-FFF2-40B4-BE49-F238E27FC236}">
                <a16:creationId xmlns:a16="http://schemas.microsoft.com/office/drawing/2014/main" id="{309D8C87-7909-D04F-96EB-33524549F9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9259" y="304801"/>
            <a:ext cx="5088718" cy="6161087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  <a:ea typeface="ヒラギノ角ゴ Pro W3" panose="020B0300000000000000" pitchFamily="34" charset="-128"/>
              </a:rPr>
              <a:t>Some strains can cause </a:t>
            </a:r>
            <a:r>
              <a:rPr lang="en-US" altLang="en-US" sz="4000" b="1" dirty="0">
                <a:solidFill>
                  <a:srgbClr val="000000"/>
                </a:solidFill>
                <a:ea typeface="ヒラギノ角ゴ Pro W3" panose="020B0300000000000000" pitchFamily="34" charset="-128"/>
              </a:rPr>
              <a:t>pandemics</a:t>
            </a:r>
            <a:r>
              <a:rPr lang="en-US" altLang="en-US" sz="4000" dirty="0">
                <a:solidFill>
                  <a:srgbClr val="000000"/>
                </a:solidFill>
                <a:ea typeface="ヒラギノ角ゴ Pro W3" panose="020B0300000000000000" pitchFamily="34" charset="-128"/>
              </a:rPr>
              <a:t>, global epidemics</a:t>
            </a:r>
          </a:p>
          <a:p>
            <a:pPr eaLnBrk="1" hangingPunct="1"/>
            <a:r>
              <a:rPr lang="en-US" altLang="en-US" sz="4000" dirty="0">
                <a:solidFill>
                  <a:srgbClr val="000000"/>
                </a:solidFill>
                <a:ea typeface="ヒラギノ角ゴ Pro W3" panose="020B0300000000000000" pitchFamily="34" charset="-128"/>
              </a:rPr>
              <a:t>The 2009 flu pandemic was likely passed to humans from pigs; </a:t>
            </a:r>
          </a:p>
          <a:p>
            <a:pPr lvl="1" eaLnBrk="1" hangingPunct="1"/>
            <a:r>
              <a:rPr lang="en-US" altLang="en-US" sz="3600" dirty="0">
                <a:solidFill>
                  <a:srgbClr val="000000"/>
                </a:solidFill>
                <a:ea typeface="ヒラギノ角ゴ Pro W3" panose="020B0300000000000000" pitchFamily="34" charset="-128"/>
              </a:rPr>
              <a:t>called the </a:t>
            </a:r>
            <a:r>
              <a:rPr lang="ja-JP" altLang="en-US" sz="3600">
                <a:solidFill>
                  <a:srgbClr val="000000"/>
                </a:solidFill>
                <a:ea typeface="ヒラギノ角ゴ Pro W3" panose="020B0300000000000000" pitchFamily="34" charset="-128"/>
              </a:rPr>
              <a:t>“</a:t>
            </a:r>
            <a:r>
              <a:rPr lang="en-US" altLang="ja-JP" sz="3600" dirty="0">
                <a:solidFill>
                  <a:srgbClr val="000000"/>
                </a:solidFill>
                <a:ea typeface="ヒラギノ角ゴ Pro W3" panose="020B0300000000000000" pitchFamily="34" charset="-128"/>
              </a:rPr>
              <a:t>swine flu</a:t>
            </a:r>
            <a:r>
              <a:rPr lang="ja-JP" altLang="en-US" sz="3600">
                <a:solidFill>
                  <a:srgbClr val="000000"/>
                </a:solidFill>
                <a:ea typeface="ヒラギノ角ゴ Pro W3" panose="020B0300000000000000" pitchFamily="34" charset="-128"/>
              </a:rPr>
              <a:t>”</a:t>
            </a:r>
            <a:endParaRPr lang="en-US" altLang="ja-JP" sz="3600" dirty="0">
              <a:solidFill>
                <a:srgbClr val="000000"/>
              </a:solidFill>
              <a:ea typeface="ヒラギノ角ゴ Pro W3" panose="020B0300000000000000" pitchFamily="34" charset="-128"/>
            </a:endParaRPr>
          </a:p>
          <a:p>
            <a:pPr eaLnBrk="1" hangingPunct="1"/>
            <a:r>
              <a:rPr lang="en-US" altLang="en-US" sz="4000" dirty="0">
                <a:solidFill>
                  <a:srgbClr val="000000"/>
                </a:solidFill>
                <a:ea typeface="ヒラギノ角ゴ Pro W3" panose="020B0300000000000000" pitchFamily="34" charset="-128"/>
              </a:rPr>
              <a:t>Normal flu kills up to 500,000 per/year</a:t>
            </a:r>
          </a:p>
        </p:txBody>
      </p:sp>
    </p:spTree>
    <p:extLst>
      <p:ext uri="{BB962C8B-B14F-4D97-AF65-F5344CB8AC3E}">
        <p14:creationId xmlns:p14="http://schemas.microsoft.com/office/powerpoint/2010/main" val="184244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2DD9C-1A7D-A148-8C3D-89CE401D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835C8-1288-B24A-AF8A-EA7F29B41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178"/>
            <a:ext cx="10515600" cy="502778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Be able to understand how vaccines are formulated and how they protect against infection diseases.</a:t>
            </a:r>
          </a:p>
          <a:p>
            <a:endParaRPr lang="en-US" dirty="0"/>
          </a:p>
          <a:p>
            <a:r>
              <a:rPr lang="en-US" dirty="0"/>
              <a:t>Gain knowledge of the concept of herd immunity and how it helps prevent the spread of infection to un-immunized individuals.</a:t>
            </a:r>
          </a:p>
          <a:p>
            <a:endParaRPr lang="en-US" dirty="0"/>
          </a:p>
          <a:p>
            <a:r>
              <a:rPr lang="en-US" dirty="0"/>
              <a:t>Learn about the success of vaccinations and how they have dramatically reduced the number of disease-related illness.</a:t>
            </a:r>
          </a:p>
          <a:p>
            <a:endParaRPr lang="en-US" dirty="0"/>
          </a:p>
          <a:p>
            <a:r>
              <a:rPr lang="en-US" dirty="0"/>
              <a:t>Understand the limits, safety, and potential risks of vaccines.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7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0FB0-BFF3-6846-B0CA-D834C1E1B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What are Vaccines?</a:t>
            </a:r>
          </a:p>
        </p:txBody>
      </p:sp>
      <p:sp>
        <p:nvSpPr>
          <p:cNvPr id="70657" name="Rectangle 2">
            <a:extLst>
              <a:ext uri="{FF2B5EF4-FFF2-40B4-BE49-F238E27FC236}">
                <a16:creationId xmlns:a16="http://schemas.microsoft.com/office/drawing/2014/main" id="{7EA1EF8A-0871-8643-9A34-E5B326FF4E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161535"/>
            <a:ext cx="10515600" cy="551111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altLang="en-US" sz="3500" b="1" dirty="0"/>
              <a:t>Vaccines </a:t>
            </a:r>
            <a:r>
              <a:rPr lang="en-US" altLang="en-US" sz="3500" dirty="0"/>
              <a:t>are harmless derivatives of pathogenic microbes that stimulate the immune system to mount defenses against the harmful pathogen</a:t>
            </a:r>
          </a:p>
          <a:p>
            <a:pPr eaLnBrk="1" hangingPunct="1"/>
            <a:endParaRPr lang="en-US" altLang="en-US" sz="3500" dirty="0"/>
          </a:p>
          <a:p>
            <a:pPr eaLnBrk="1" hangingPunct="1"/>
            <a:r>
              <a:rPr lang="en-US" altLang="en-US" sz="3500" b="1" dirty="0"/>
              <a:t>Vaccines</a:t>
            </a:r>
            <a:r>
              <a:rPr lang="en-US" altLang="en-US" sz="3500" dirty="0"/>
              <a:t> work by exposing your immune system to harmless derivative of infectious agent (i.e. virus or bacteria)</a:t>
            </a:r>
          </a:p>
          <a:p>
            <a:pPr lvl="1"/>
            <a:r>
              <a:rPr lang="en-US" altLang="en-US" sz="3000" dirty="0"/>
              <a:t>Your immune systems mounts a response against the antigen and then can “store” that response in memory B-Cells</a:t>
            </a:r>
          </a:p>
          <a:p>
            <a:pPr lvl="1"/>
            <a:r>
              <a:rPr lang="en-US" altLang="en-US" sz="3000" dirty="0"/>
              <a:t>If or when you get exposed to the real infectious agent, your body mounts a vigorous and aggressive immune response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652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117268-B056-C94B-A1D5-D88A0F7F8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327" y="798645"/>
            <a:ext cx="9219342" cy="6059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CF02CA-23F3-A84A-A70E-5A6D19CB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-148284"/>
            <a:ext cx="10937789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How Vaccines “prime” your Immune Response</a:t>
            </a:r>
          </a:p>
        </p:txBody>
      </p:sp>
    </p:spTree>
    <p:extLst>
      <p:ext uri="{BB962C8B-B14F-4D97-AF65-F5344CB8AC3E}">
        <p14:creationId xmlns:p14="http://schemas.microsoft.com/office/powerpoint/2010/main" val="3347422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A85AF3-472D-1146-BE6B-4DA512865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7" y="1027906"/>
            <a:ext cx="11197800" cy="3669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501C94-C89D-2C42-A956-B86D6EF2813A}"/>
              </a:ext>
            </a:extLst>
          </p:cNvPr>
          <p:cNvSpPr txBox="1"/>
          <p:nvPr/>
        </p:nvSpPr>
        <p:spPr>
          <a:xfrm>
            <a:off x="432486" y="2168803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Nature Article, 2014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FF89CE-1802-C241-92BD-1EA7BBED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41" y="365124"/>
            <a:ext cx="11036643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Commons Diseases That We Vaccinate Against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E4EC50-8B83-344F-980A-22B5EDCBB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45487"/>
            <a:ext cx="10572482" cy="171480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/>
              <a:t>Most of these vaccines are administered in childhood</a:t>
            </a:r>
          </a:p>
          <a:p>
            <a:r>
              <a:rPr lang="en-US" dirty="0"/>
              <a:t>The outcome of massive and recommend vaccines is the virtually elimination of most of these disease from population (esp. in the United States and Europe)</a:t>
            </a:r>
          </a:p>
        </p:txBody>
      </p:sp>
    </p:spTree>
    <p:extLst>
      <p:ext uri="{BB962C8B-B14F-4D97-AF65-F5344CB8AC3E}">
        <p14:creationId xmlns:p14="http://schemas.microsoft.com/office/powerpoint/2010/main" val="271159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F8542-9F08-F64A-8F87-92242077C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45" y="513132"/>
            <a:ext cx="11244850" cy="50609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C9BD1-2D74-F748-8A36-0FF7AB398C9D}"/>
              </a:ext>
            </a:extLst>
          </p:cNvPr>
          <p:cNvSpPr txBox="1"/>
          <p:nvPr/>
        </p:nvSpPr>
        <p:spPr>
          <a:xfrm>
            <a:off x="4195479" y="5999967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Department of Human Health Services</a:t>
            </a:r>
          </a:p>
        </p:txBody>
      </p:sp>
    </p:spTree>
    <p:extLst>
      <p:ext uri="{BB962C8B-B14F-4D97-AF65-F5344CB8AC3E}">
        <p14:creationId xmlns:p14="http://schemas.microsoft.com/office/powerpoint/2010/main" val="427569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330F3-E963-1E45-BD6C-8A063095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88" y="119864"/>
            <a:ext cx="11794638" cy="551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1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A09BD6-D445-F04E-9FAB-CA170FBE7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8" y="520699"/>
            <a:ext cx="11463879" cy="42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FDAF70-74AC-6A4F-AA3A-A82335A58FA8}"/>
              </a:ext>
            </a:extLst>
          </p:cNvPr>
          <p:cNvSpPr txBox="1"/>
          <p:nvPr/>
        </p:nvSpPr>
        <p:spPr>
          <a:xfrm>
            <a:off x="225778" y="4388018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CDC</a:t>
            </a:r>
          </a:p>
        </p:txBody>
      </p:sp>
    </p:spTree>
    <p:extLst>
      <p:ext uri="{BB962C8B-B14F-4D97-AF65-F5344CB8AC3E}">
        <p14:creationId xmlns:p14="http://schemas.microsoft.com/office/powerpoint/2010/main" val="1989613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808</Words>
  <Application>Microsoft Macintosh PowerPoint</Application>
  <PresentationFormat>Widescreen</PresentationFormat>
  <Paragraphs>113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Akkurat</vt:lpstr>
      <vt:lpstr>Arial</vt:lpstr>
      <vt:lpstr>Calibri</vt:lpstr>
      <vt:lpstr>Calibri Light</vt:lpstr>
      <vt:lpstr>Helvetica LT Std</vt:lpstr>
      <vt:lpstr>Times New Roman</vt:lpstr>
      <vt:lpstr>Office Theme</vt:lpstr>
      <vt:lpstr>Vaccines</vt:lpstr>
      <vt:lpstr>PowerPoint Presentation</vt:lpstr>
      <vt:lpstr>Learning Objectives</vt:lpstr>
      <vt:lpstr>What are Vaccines?</vt:lpstr>
      <vt:lpstr>How Vaccines “prime” your Immune Response</vt:lpstr>
      <vt:lpstr>Commons Diseases That We Vaccinate Against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Mumps, Rubella, Measles Vaccine: Example of an Effective Vaccine Against Childhood Diseases</vt:lpstr>
      <vt:lpstr>Measles/Rubeola</vt:lpstr>
      <vt:lpstr>PowerPoint Presentation</vt:lpstr>
      <vt:lpstr>PowerPoint Presentation</vt:lpstr>
      <vt:lpstr>Mumps</vt:lpstr>
      <vt:lpstr>MMR (Measles, Mumps, Rubella) Vaccine</vt:lpstr>
      <vt:lpstr>MMR Vaccinations DO NOT AUTISM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Flu Vaccine:  The Facts</vt:lpstr>
      <vt:lpstr>Flu Virus Infection/Replication</vt:lpstr>
      <vt:lpstr>The Flu Vaccine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Fenster, Steven</dc:creator>
  <cp:lastModifiedBy>Fenster, Steven</cp:lastModifiedBy>
  <cp:revision>22</cp:revision>
  <dcterms:created xsi:type="dcterms:W3CDTF">2019-02-17T21:47:00Z</dcterms:created>
  <dcterms:modified xsi:type="dcterms:W3CDTF">2019-02-25T22:38:51Z</dcterms:modified>
</cp:coreProperties>
</file>