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7"/>
  </p:notesMasterIdLst>
  <p:sldIdLst>
    <p:sldId id="557" r:id="rId2"/>
    <p:sldId id="558" r:id="rId3"/>
    <p:sldId id="560" r:id="rId4"/>
    <p:sldId id="490" r:id="rId5"/>
    <p:sldId id="523" r:id="rId6"/>
    <p:sldId id="491" r:id="rId7"/>
    <p:sldId id="492" r:id="rId8"/>
    <p:sldId id="493" r:id="rId9"/>
    <p:sldId id="496" r:id="rId10"/>
    <p:sldId id="497" r:id="rId11"/>
    <p:sldId id="498" r:id="rId12"/>
    <p:sldId id="503" r:id="rId13"/>
    <p:sldId id="506" r:id="rId14"/>
    <p:sldId id="511" r:id="rId15"/>
    <p:sldId id="540" r:id="rId16"/>
    <p:sldId id="556" r:id="rId17"/>
    <p:sldId id="561" r:id="rId18"/>
    <p:sldId id="509" r:id="rId19"/>
    <p:sldId id="510" r:id="rId20"/>
    <p:sldId id="538" r:id="rId21"/>
    <p:sldId id="513" r:id="rId22"/>
    <p:sldId id="516" r:id="rId23"/>
    <p:sldId id="543" r:id="rId24"/>
    <p:sldId id="559" r:id="rId25"/>
    <p:sldId id="521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/>
    <p:restoredTop sz="94693"/>
  </p:normalViewPr>
  <p:slideViewPr>
    <p:cSldViewPr>
      <p:cViewPr varScale="1">
        <p:scale>
          <a:sx n="93" d="100"/>
          <a:sy n="93" d="100"/>
        </p:scale>
        <p:origin x="31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4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BD00E23D-6FD7-3548-AA0F-5CC64CA09F6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10835093-DDA9-D848-91F0-3CB2F12EBAE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37EA183F-C2F4-FB45-90A1-91072972866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5149FF47-6E5C-1F42-84BE-A7498BBE35D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9398" name="Rectangle 6">
            <a:extLst>
              <a:ext uri="{FF2B5EF4-FFF2-40B4-BE49-F238E27FC236}">
                <a16:creationId xmlns:a16="http://schemas.microsoft.com/office/drawing/2014/main" id="{24978E57-0687-994D-9B52-833C2461F73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>
            <a:extLst>
              <a:ext uri="{FF2B5EF4-FFF2-40B4-BE49-F238E27FC236}">
                <a16:creationId xmlns:a16="http://schemas.microsoft.com/office/drawing/2014/main" id="{9721DFF8-EAA9-8442-BB99-F9F98AB188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E6BA4A1-AC93-564D-9C21-E7E12A45E6C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34A64868-EABF-BE4F-9FAC-657214A8C60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7B738487-42B1-A542-A9B0-A4F17B2E297D}" type="slidenum">
              <a:rPr lang="en-US" altLang="en-US" sz="1200"/>
              <a:pPr algn="r" eaLnBrk="1" hangingPunct="1"/>
              <a:t>4</a:t>
            </a:fld>
            <a:endParaRPr lang="en-US" altLang="en-US" sz="1200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2B71B0D2-38AB-F340-B6C9-E41068A340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0E383E8-42D0-FC4C-AF4E-041AC4A9A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7B28A725-B196-C846-8069-EFD319EA2E4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DBC05C2F-AAE2-CA49-B51D-F534A2ED408B}" type="slidenum">
              <a:rPr lang="en-US" altLang="en-US" sz="1200"/>
              <a:pPr algn="r" eaLnBrk="1" hangingPunct="1"/>
              <a:t>13</a:t>
            </a:fld>
            <a:endParaRPr lang="en-US" altLang="en-US" sz="1200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F0FEF59D-858F-B34A-BE25-E887CD7BBA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0A40E03E-5504-774C-9720-4F1383ED07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8D0E0FCF-85F1-244A-A9F8-E3F6EF43827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B5AFD2C-430B-B549-88D3-C38A4E1904FA}" type="slidenum">
              <a:rPr lang="en-US" altLang="en-US" sz="1200"/>
              <a:pPr algn="r" eaLnBrk="1" hangingPunct="1"/>
              <a:t>14</a:t>
            </a:fld>
            <a:endParaRPr lang="en-US" altLang="en-US" sz="1200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25CA27D9-149F-5D48-B0A2-CD470A0F86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1D141B98-536B-984A-9FB2-C8C6146647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1270633D-4D11-0A4A-A3B2-1C5F6F14EDC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7796093E-E6BC-B449-BC8C-1376E6D8B0F7}" type="slidenum">
              <a:rPr lang="en-US" altLang="en-US" sz="1200"/>
              <a:pPr algn="r" eaLnBrk="1" hangingPunct="1"/>
              <a:t>15</a:t>
            </a:fld>
            <a:endParaRPr lang="en-US" altLang="en-US" sz="12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EDDC41E9-C959-624D-AF0E-FDDB8755EF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64CB3AA8-6397-7848-AE55-82F7754562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FBBD8F53-FFBE-8B4D-B21F-908EC5097E2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B5B4FE2-AC30-744F-BDF3-0D4F0D9C8791}" type="slidenum">
              <a:rPr lang="en-US" altLang="en-US" sz="1200"/>
              <a:pPr algn="r" eaLnBrk="1" hangingPunct="1"/>
              <a:t>16</a:t>
            </a:fld>
            <a:endParaRPr lang="en-US" altLang="en-US" sz="1200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582D6D4A-C5CE-394A-857A-6385ECFFF5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2236AEA7-E467-0C4E-BA80-426DC4E4DF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CE919649-BFE1-B440-955F-A0D411C7E57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1884AEB7-2247-2248-9748-311191D797F8}" type="slidenum">
              <a:rPr lang="en-US" altLang="en-US" sz="1200"/>
              <a:pPr algn="r" eaLnBrk="1" hangingPunct="1"/>
              <a:t>18</a:t>
            </a:fld>
            <a:endParaRPr lang="en-US" altLang="en-US" sz="1200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059FD87E-6A91-4641-AD40-47DD01E6F6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F44C45E1-8744-1E41-BAA6-E1DB80C3A9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54F623F1-7BC6-0C4F-940F-890A5A4488B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DC994C87-270E-204B-92D1-D9C1561DCF5E}" type="slidenum">
              <a:rPr lang="en-US" altLang="en-US" sz="1200"/>
              <a:pPr algn="r" eaLnBrk="1" hangingPunct="1"/>
              <a:t>19</a:t>
            </a:fld>
            <a:endParaRPr lang="en-US" altLang="en-US" sz="1200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6EC50986-A38D-C542-971F-4D32FA8219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C9454F43-74BD-154E-A76D-7F8C1EB3A2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E9E73365-95BF-3147-B081-FD18E282D33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190742B1-48FD-9240-B1C0-66A368DD903F}" type="slidenum">
              <a:rPr lang="en-US" altLang="en-US" sz="1200"/>
              <a:pPr algn="r" eaLnBrk="1" hangingPunct="1"/>
              <a:t>20</a:t>
            </a:fld>
            <a:endParaRPr lang="en-US" altLang="en-US" sz="1200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CFC3EE07-950C-3E4E-8216-0BDFE1949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786ACA10-EA9D-7647-ADAB-22D3E8A352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645F8CE2-01B5-2C46-9D05-7373E64096B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3F5F0B0-7330-CC46-9B27-8BA7F0B44242}" type="slidenum">
              <a:rPr lang="en-US" altLang="en-US" sz="1200"/>
              <a:pPr algn="r" eaLnBrk="1" hangingPunct="1"/>
              <a:t>21</a:t>
            </a:fld>
            <a:endParaRPr lang="en-US" altLang="en-US" sz="1200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7A5529C1-A276-2C4D-85D2-A701480089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AD180530-DC89-454C-806F-A7A79947F8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>
            <a:extLst>
              <a:ext uri="{FF2B5EF4-FFF2-40B4-BE49-F238E27FC236}">
                <a16:creationId xmlns:a16="http://schemas.microsoft.com/office/drawing/2014/main" id="{5233D263-4132-D647-86E8-5FB06F21BBA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A25A045-6138-B048-A895-E37E29B75850}" type="slidenum">
              <a:rPr lang="en-US" altLang="en-US" sz="1200"/>
              <a:pPr algn="r" eaLnBrk="1" hangingPunct="1"/>
              <a:t>22</a:t>
            </a:fld>
            <a:endParaRPr lang="en-US" altLang="en-US" sz="1200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271AF963-1A12-AB46-95EA-580548CAB1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4601A0BC-69F2-0B4C-8703-37BB6936AA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>
            <a:extLst>
              <a:ext uri="{FF2B5EF4-FFF2-40B4-BE49-F238E27FC236}">
                <a16:creationId xmlns:a16="http://schemas.microsoft.com/office/drawing/2014/main" id="{6EC484D9-98C3-E14D-921A-5D8BD2DA51C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70959E90-E515-0E46-A5EE-C2189D585AF9}" type="slidenum">
              <a:rPr lang="en-US" altLang="en-US" sz="1200"/>
              <a:pPr algn="r" eaLnBrk="1" hangingPunct="1"/>
              <a:t>23</a:t>
            </a:fld>
            <a:endParaRPr lang="en-US" altLang="en-US" sz="1200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20CF39F6-A890-8947-A867-66E4F7F722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6D34FBA4-DA17-4D4B-8477-095B5A06D4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>
            <a:extLst>
              <a:ext uri="{FF2B5EF4-FFF2-40B4-BE49-F238E27FC236}">
                <a16:creationId xmlns:a16="http://schemas.microsoft.com/office/drawing/2014/main" id="{98168F1C-7359-904F-84DD-7901C1DC6F2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D7B0ACC3-AD74-0C4E-A132-7279F19CBA6D}" type="slidenum">
              <a:rPr lang="en-US" altLang="en-US" sz="1200"/>
              <a:pPr algn="r" eaLnBrk="1" hangingPunct="1"/>
              <a:t>5</a:t>
            </a:fld>
            <a:endParaRPr lang="en-US" altLang="en-US" sz="1200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30699D2B-9962-2943-A48F-F13C6362AD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86CF1E1-9761-7446-8B5E-050053BE9A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FBBD8F53-FFBE-8B4D-B21F-908EC5097E2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B5B4FE2-AC30-744F-BDF3-0D4F0D9C8791}" type="slidenum">
              <a:rPr lang="en-US" altLang="en-US" sz="1200"/>
              <a:pPr algn="r" eaLnBrk="1" hangingPunct="1"/>
              <a:t>24</a:t>
            </a:fld>
            <a:endParaRPr lang="en-US" altLang="en-US" sz="1200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582D6D4A-C5CE-394A-857A-6385ECFFF5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2236AEA7-E467-0C4E-BA80-426DC4E4DF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6949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AE64B945-CD0F-3B4A-BE44-57738210AC0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BE05B5C-7400-8B4F-A818-829D3283AE79}" type="slidenum">
              <a:rPr lang="en-US" altLang="en-US" sz="1200"/>
              <a:pPr algn="r" eaLnBrk="1" hangingPunct="1"/>
              <a:t>25</a:t>
            </a:fld>
            <a:endParaRPr lang="en-US" altLang="en-US" sz="1200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2420A997-2592-D242-94F8-7FC859CC4A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09CA16AC-988C-B941-8195-6FD5E1D36A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>
            <a:extLst>
              <a:ext uri="{FF2B5EF4-FFF2-40B4-BE49-F238E27FC236}">
                <a16:creationId xmlns:a16="http://schemas.microsoft.com/office/drawing/2014/main" id="{E3527FA8-8DCF-B141-A533-C8FFE54D11A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04D735A-EDBD-C94A-942D-94A84B6E9DB0}" type="slidenum">
              <a:rPr lang="en-US" altLang="en-US" sz="1200"/>
              <a:pPr algn="r" eaLnBrk="1" hangingPunct="1"/>
              <a:t>6</a:t>
            </a:fld>
            <a:endParaRPr lang="en-US" altLang="en-US" sz="1200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670BEE33-D673-144C-B4CE-FB6ADF31DB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CC13A6A5-F928-EE4E-97D1-40893143C2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>
            <a:extLst>
              <a:ext uri="{FF2B5EF4-FFF2-40B4-BE49-F238E27FC236}">
                <a16:creationId xmlns:a16="http://schemas.microsoft.com/office/drawing/2014/main" id="{12355FA3-72F4-144F-829B-E4A352EA840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1B7B57E9-375D-B645-98EB-F1F14AF06A2D}" type="slidenum">
              <a:rPr lang="en-US" altLang="en-US" sz="1200"/>
              <a:pPr algn="r" eaLnBrk="1" hangingPunct="1"/>
              <a:t>7</a:t>
            </a:fld>
            <a:endParaRPr lang="en-US" altLang="en-US" sz="1200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4E776122-7480-B141-AE74-EA3BAB59FE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55FCC0F-B075-1141-86B3-9A19BF5916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5EF806B5-C101-D44A-8197-E3B0E34CBC8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85B48B8-5995-F64E-ABB2-BAF3393642D1}" type="slidenum">
              <a:rPr lang="en-US" altLang="en-US" sz="1200"/>
              <a:pPr algn="r" eaLnBrk="1" hangingPunct="1"/>
              <a:t>8</a:t>
            </a:fld>
            <a:endParaRPr lang="en-US" altLang="en-US" sz="120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D371C8F5-1E62-E543-B5BF-E3932A77CB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C6F91F1-4014-9146-90B2-A563438F44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C362FEE2-2412-F046-851F-97FB0BD7BC3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5FF6F5E1-9ADD-0D40-941C-FFAFDA3C2818}" type="slidenum">
              <a:rPr lang="en-US" altLang="en-US" sz="1200"/>
              <a:pPr algn="r" eaLnBrk="1" hangingPunct="1"/>
              <a:t>9</a:t>
            </a:fld>
            <a:endParaRPr lang="en-US" altLang="en-US" sz="120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E82537EE-0815-C948-A452-32DEA0EF3A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E05E9816-C0EF-0B4F-806C-091F18FADA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ABD9BE2D-8110-BD41-8536-B22782BA13E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0C17D68-CB18-474E-8132-7C5DC9DCC9C0}" type="slidenum">
              <a:rPr lang="en-US" altLang="en-US" sz="1200"/>
              <a:pPr algn="r" eaLnBrk="1" hangingPunct="1"/>
              <a:t>10</a:t>
            </a:fld>
            <a:endParaRPr lang="en-US" altLang="en-US" sz="120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FE998253-C762-0F44-817E-3181EADF29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B2E5A36-0293-C841-8DDD-694CAC74E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4A85CF1A-8B36-DE42-8623-93A662332D5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5E612CF-7072-394E-A5C7-D17F767F5C89}" type="slidenum">
              <a:rPr lang="en-US" altLang="en-US" sz="1200"/>
              <a:pPr algn="r" eaLnBrk="1" hangingPunct="1"/>
              <a:t>11</a:t>
            </a:fld>
            <a:endParaRPr lang="en-US" altLang="en-US" sz="120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EB1E4D49-AB52-544C-8049-A0B928621F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2B90F52-29E6-4C47-B6AD-88AC1D1523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38042B16-7E1C-7048-97F3-772D6098A10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C79D128F-BB3A-3042-8FB5-EA4620172A88}" type="slidenum">
              <a:rPr lang="en-US" altLang="en-US" sz="1200"/>
              <a:pPr algn="r" eaLnBrk="1" hangingPunct="1"/>
              <a:t>12</a:t>
            </a:fld>
            <a:endParaRPr lang="en-US" altLang="en-US" sz="1200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7BCB23C9-6DFB-FC4F-A628-F72291C76C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55A2C578-F2A1-0648-AE10-FA2F152E7F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61315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256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6508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332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4172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5429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8639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0736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229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66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688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1">
            <a:extLst>
              <a:ext uri="{FF2B5EF4-FFF2-40B4-BE49-F238E27FC236}">
                <a16:creationId xmlns:a16="http://schemas.microsoft.com/office/drawing/2014/main" id="{9EF45ED7-13E4-6C45-A55F-661CFE9DC8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22">
            <a:extLst>
              <a:ext uri="{FF2B5EF4-FFF2-40B4-BE49-F238E27FC236}">
                <a16:creationId xmlns:a16="http://schemas.microsoft.com/office/drawing/2014/main" id="{04883D5E-3AF7-4540-9E17-6BD38E8881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Text Box 39">
            <a:extLst>
              <a:ext uri="{FF2B5EF4-FFF2-40B4-BE49-F238E27FC236}">
                <a16:creationId xmlns:a16="http://schemas.microsoft.com/office/drawing/2014/main" id="{7B1868EC-3E00-F346-A5D1-9D37432926A3}"/>
              </a:ext>
            </a:extLst>
          </p:cNvPr>
          <p:cNvSpPr txBox="1">
            <a:spLocks noChangeArrowheads="1"/>
          </p:cNvSpPr>
          <p:nvPr userDrawn="1"/>
        </p:nvSpPr>
        <p:spPr bwMode="black">
          <a:xfrm>
            <a:off x="0" y="6489700"/>
            <a:ext cx="91440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aseline="30000"/>
              <a:t>Copyright © 2015 Cengage Learning</a:t>
            </a:r>
            <a:r>
              <a:rPr lang="en-US" altLang="en-US" baseline="42000"/>
              <a:t>®</a:t>
            </a:r>
            <a:r>
              <a:rPr lang="en-US" altLang="en-US" baseline="30000"/>
              <a:t>.</a:t>
            </a:r>
            <a:endParaRPr lang="en-US" altLang="en-US"/>
          </a:p>
        </p:txBody>
      </p:sp>
      <p:pic>
        <p:nvPicPr>
          <p:cNvPr id="1029" name="Picture 6" descr="CL_Logo_Black_R.eps">
            <a:extLst>
              <a:ext uri="{FF2B5EF4-FFF2-40B4-BE49-F238E27FC236}">
                <a16:creationId xmlns:a16="http://schemas.microsoft.com/office/drawing/2014/main" id="{46244F53-15FB-5149-A40A-95D02D5FFE1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2438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8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0C52B-393D-6F47-B877-D6CE5F05F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Diseases of the Digestive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E3BE71-49CA-084C-ABC4-E626769E02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Diseases of the Esophagus, Stomach, and Intestines</a:t>
            </a:r>
          </a:p>
        </p:txBody>
      </p:sp>
    </p:spTree>
    <p:extLst>
      <p:ext uri="{BB962C8B-B14F-4D97-AF65-F5344CB8AC3E}">
        <p14:creationId xmlns:p14="http://schemas.microsoft.com/office/powerpoint/2010/main" val="4277777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A16CD21A-2CA0-264B-9D9E-43497F91747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534400" cy="914400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Diseases of the Esophagus</a:t>
            </a:r>
          </a:p>
        </p:txBody>
      </p:sp>
      <p:sp>
        <p:nvSpPr>
          <p:cNvPr id="26626" name="Rectangle 3" descr="GERD and causes." title="gastroesophageal reflux disease ">
            <a:extLst>
              <a:ext uri="{FF2B5EF4-FFF2-40B4-BE49-F238E27FC236}">
                <a16:creationId xmlns:a16="http://schemas.microsoft.com/office/drawing/2014/main" id="{F3A76BEA-A59B-FF42-91F9-4D00088FC3F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76200" y="1120140"/>
            <a:ext cx="4419600" cy="5334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Reflux esophagitis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Also called gastroesophageal reflux disease (GERD)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Inflammation of tissue at lower end of esophagus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Caused by backflow of stomach acids through cardiac sphincter upward into esophagus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D18EBA-25DD-134E-87FF-AE2A65D4AC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1143000"/>
            <a:ext cx="4406900" cy="52882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34419361-ED8B-844B-AC4E-905391294BB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8534400" cy="914400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Reflux Esophagitis (GERD)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86657A58-C235-9E40-B34D-772FC591D03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648200" y="1219200"/>
            <a:ext cx="4343400" cy="5486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457200" lvl="1" indent="0" eaLnBrk="1" hangingPunct="1">
              <a:buNone/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Treatment:</a:t>
            </a:r>
          </a:p>
          <a:p>
            <a:pPr lvl="2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Reduce reflux</a:t>
            </a:r>
          </a:p>
          <a:p>
            <a:pPr lvl="2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Avoid large meals</a:t>
            </a:r>
          </a:p>
          <a:p>
            <a:pPr lvl="2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Avoid spicy foods, caffeine, and tight clothing</a:t>
            </a:r>
          </a:p>
          <a:p>
            <a:pPr lvl="2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Take stool softeners</a:t>
            </a:r>
          </a:p>
          <a:p>
            <a:pPr lvl="2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Take laxatives</a:t>
            </a:r>
          </a:p>
          <a:p>
            <a:pPr lvl="2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Take antacids and/or anti-reflux medications</a:t>
            </a:r>
          </a:p>
          <a:p>
            <a:pPr lvl="2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Sleep with head of bed elevated</a:t>
            </a:r>
          </a:p>
          <a:p>
            <a:pPr lvl="2" eaLnBrk="1" hangingPunct="1">
              <a:spcBef>
                <a:spcPts val="20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Avoid smoking, carbonated beverages, chocolate, high-fat foods, and late-night snacks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9B43B6-F346-014C-8C4D-6B8BBF6CC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95400"/>
            <a:ext cx="4191000" cy="54102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eaLnBrk="1" hangingPunct="1">
              <a:buNone/>
            </a:pPr>
            <a:r>
              <a:rPr lang="en-US" altLang="en-US" sz="3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Heartburn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Burning sensation in mid-chest or epigastric area</a:t>
            </a:r>
          </a:p>
          <a:p>
            <a:pPr lvl="1" eaLnBrk="1" hangingPunct="1"/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Long-term reflux can lead to bleeding, ulceration, and scarring of esophagus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DFA44479-150F-DC4D-B473-E17E678B43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Diseases of the Stomach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1066927E-B57E-BE42-A944-6AB86A79E9A9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2400" y="838200"/>
            <a:ext cx="4191000" cy="5867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Peptic ulcer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Found in stomach (gastric ulcers) and duodenum (duodenal ulcers)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Usually caused by </a:t>
            </a:r>
            <a:r>
              <a:rPr lang="en-US" altLang="en-US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H. pylori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Other causative factors are stress, smoking, drugs such as aspirin, steroids, and alcohol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Reduction of contributory factors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Antacids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Surgery in severe cases</a:t>
            </a:r>
          </a:p>
          <a:p>
            <a:pPr lvl="1" eaLnBrk="1" hangingPunct="1">
              <a:buFontTx/>
              <a:buNone/>
            </a:pPr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846BD8-6E81-2042-AF0C-F0F3B71266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127" y="4419600"/>
            <a:ext cx="4318000" cy="2159000"/>
          </a:xfrm>
          <a:prstGeom prst="rect">
            <a:avLst/>
          </a:prstGeom>
        </p:spPr>
      </p:pic>
      <p:pic>
        <p:nvPicPr>
          <p:cNvPr id="3" name="Picture 2" descr="H. pylori can lead to stomach ulcers." title="Infection by H. pylori">
            <a:extLst>
              <a:ext uri="{FF2B5EF4-FFF2-40B4-BE49-F238E27FC236}">
                <a16:creationId xmlns:a16="http://schemas.microsoft.com/office/drawing/2014/main" id="{4C401C90-FD85-2248-9C05-4597176F72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2153" y="928255"/>
            <a:ext cx="4420973" cy="332490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A73B7A1A-513A-0345-9AF9-00384D27BF5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991600" cy="9144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Diseases of the Small Intestine: Regional Enteritis</a:t>
            </a:r>
            <a:br>
              <a:rPr lang="en-US" altLang="en-US" sz="32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endParaRPr lang="en-US" altLang="en-US" sz="3200" b="1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C4CCF7B2-9D10-4A4C-98E4-6124A408B10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2400" y="914400"/>
            <a:ext cx="4267200" cy="52664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7150" indent="0" eaLnBrk="1" hangingPunct="1">
              <a:buNone/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Also known as Crohn</a:t>
            </a:r>
            <a:r>
              <a:rPr lang="ja-JP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’</a:t>
            </a:r>
            <a:r>
              <a:rPr lang="en-US" altLang="ja-JP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 disease and inflammatory bowel disease (IBD)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Chronic inflammatory disease most commonly affecting small intestine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Characterized by remission and exacerbation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6B6119-FBC6-AC46-BAC7-B0A5E9DF3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914400"/>
            <a:ext cx="4343400" cy="526646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eaLnBrk="1" hangingPunct="1">
              <a:buNone/>
            </a:pPr>
            <a:r>
              <a:rPr lang="en-US" alt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Anorexia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Flatulence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Abdominal pain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Diarrhea and constipation</a:t>
            </a:r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Supportive treatment: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Low-residue diet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Medications to control diarrhea, inflammation, infection, and depression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39CCBEAD-2DE6-2B48-A11F-AB29B2469AB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0782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Diseases of the Colon: Colitis</a:t>
            </a:r>
          </a:p>
        </p:txBody>
      </p:sp>
      <p:sp>
        <p:nvSpPr>
          <p:cNvPr id="73730" name="Rectangle 3">
            <a:extLst>
              <a:ext uri="{FF2B5EF4-FFF2-40B4-BE49-F238E27FC236}">
                <a16:creationId xmlns:a16="http://schemas.microsoft.com/office/drawing/2014/main" id="{BB18978B-FB50-5B43-BB0F-25BD308F960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87036" y="845128"/>
            <a:ext cx="4267200" cy="577041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7150" indent="0" eaLnBrk="1" hangingPunct="1">
              <a:buNone/>
            </a:pPr>
            <a:r>
              <a:rPr lang="en-US" altLang="en-US" sz="4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hronic inflammation of colon</a:t>
            </a:r>
          </a:p>
          <a:p>
            <a:pPr lvl="1" eaLnBrk="1" hangingPunct="1"/>
            <a:endParaRPr lang="en-US" alt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3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Lower abdominal pain</a:t>
            </a:r>
          </a:p>
          <a:p>
            <a:pPr lvl="2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 in stools</a:t>
            </a:r>
          </a:p>
          <a:p>
            <a:pPr lvl="2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Anemia</a:t>
            </a:r>
          </a:p>
          <a:p>
            <a:pPr lvl="2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Diarrhea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E5D5FB-3B83-2F49-8F01-79F0821DC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935182"/>
            <a:ext cx="4114800" cy="5694218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eaLnBrk="1" hangingPunct="1">
              <a:buNone/>
            </a:pPr>
            <a:r>
              <a:rPr lang="en-US" alt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Treatment: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Dietary limitations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Stress reduction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Mild sedatives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Anti-inflammatories</a:t>
            </a:r>
          </a:p>
          <a:p>
            <a:pPr lvl="1" eaLnBrk="1" hangingPunct="1"/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Surgery if other treatments unsuccessful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FF5940D7-D586-2D46-8E0E-C8425F06614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00891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Diseases of the Colon: IBS</a:t>
            </a:r>
          </a:p>
        </p:txBody>
      </p:sp>
      <p:sp>
        <p:nvSpPr>
          <p:cNvPr id="79874" name="Rectangle 3">
            <a:extLst>
              <a:ext uri="{FF2B5EF4-FFF2-40B4-BE49-F238E27FC236}">
                <a16:creationId xmlns:a16="http://schemas.microsoft.com/office/drawing/2014/main" id="{1DF733A5-EB8E-904E-AD2C-93E34364BE0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953000" y="1115291"/>
            <a:ext cx="3733800" cy="559030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Cause is unknown 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Irritants to the colon that may bring on symptoms include: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Spicy foods and seasonings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Caffeine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Alcohol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Stress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Avoidance of irritants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Stress reduction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297C18-AF1D-E340-BE7D-F28B5E514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149926"/>
            <a:ext cx="4419600" cy="5555673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Irritable bowel syndrome (IBS)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Also known as spastic colon</a:t>
            </a:r>
          </a:p>
          <a:p>
            <a:pPr lvl="1" eaLnBrk="1" hangingPunct="1">
              <a:spcBef>
                <a:spcPct val="0"/>
              </a:spcBef>
            </a:pPr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Most common intestinal disorder</a:t>
            </a:r>
          </a:p>
          <a:p>
            <a:pPr lvl="1" eaLnBrk="1" hangingPunct="1">
              <a:spcBef>
                <a:spcPct val="0"/>
              </a:spcBef>
            </a:pPr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Has no inflammation or lesions</a:t>
            </a:r>
          </a:p>
          <a:p>
            <a:pPr lvl="1" eaLnBrk="1" hangingPunct="1">
              <a:spcBef>
                <a:spcPct val="0"/>
              </a:spcBef>
            </a:pPr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Abdominal pain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Altered motility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Diarrhea or constipation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C19637AB-3D41-B14B-8951-449980A772E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Diseases of the Colon</a:t>
            </a:r>
          </a:p>
        </p:txBody>
      </p:sp>
      <p:sp>
        <p:nvSpPr>
          <p:cNvPr id="63490" name="Rectangle 3">
            <a:extLst>
              <a:ext uri="{FF2B5EF4-FFF2-40B4-BE49-F238E27FC236}">
                <a16:creationId xmlns:a16="http://schemas.microsoft.com/office/drawing/2014/main" id="{83F04265-DAF1-6A40-9E81-081E88597359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7200" y="921327"/>
            <a:ext cx="8229600" cy="5486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Colon diseases often require surgical resection</a:t>
            </a:r>
          </a:p>
          <a:p>
            <a:pPr lvl="1" eaLnBrk="1" hangingPunct="1">
              <a:spcBef>
                <a:spcPct val="0"/>
              </a:spcBef>
            </a:pPr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Hemicolectomy – partial removal of a section of the colon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Anastomosis – reconnect the two colon ends  </a:t>
            </a:r>
          </a:p>
          <a:p>
            <a:pPr lvl="1" eaLnBrk="1" hangingPunct="1">
              <a:spcBef>
                <a:spcPct val="0"/>
              </a:spcBef>
            </a:pPr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Colectomy – removal of the entire colon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Colostomy – temporary or permanent opening in the colon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Stoma – colon opening on the abdominal wall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Ostomy supplies – one- and two-piece appliances</a:t>
            </a:r>
          </a:p>
          <a:p>
            <a:pPr lvl="2" eaLnBrk="1" hangingPunct="1">
              <a:buFontTx/>
              <a:buNone/>
            </a:pPr>
            <a:endParaRPr lang="en-US" altLang="en-US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Ostomy Bag">
            <a:extLst>
              <a:ext uri="{FF2B5EF4-FFF2-40B4-BE49-F238E27FC236}">
                <a16:creationId xmlns:a16="http://schemas.microsoft.com/office/drawing/2014/main" id="{7BFF3BF9-DBA5-4B42-B659-04866F593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4013200" cy="3390900"/>
          </a:xfrm>
          <a:prstGeom prst="rect">
            <a:avLst/>
          </a:prstGeom>
        </p:spPr>
      </p:pic>
      <p:pic>
        <p:nvPicPr>
          <p:cNvPr id="3" name="Picture 2" title="Child with Ostomy Bag">
            <a:extLst>
              <a:ext uri="{FF2B5EF4-FFF2-40B4-BE49-F238E27FC236}">
                <a16:creationId xmlns:a16="http://schemas.microsoft.com/office/drawing/2014/main" id="{EC265068-1920-BD42-B61A-F7795A828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951759"/>
            <a:ext cx="2895600" cy="4343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58B717-E23A-A746-999F-432C0E22DF59}"/>
              </a:ext>
            </a:extLst>
          </p:cNvPr>
          <p:cNvSpPr txBox="1"/>
          <p:nvPr/>
        </p:nvSpPr>
        <p:spPr>
          <a:xfrm>
            <a:off x="990600" y="4572000"/>
            <a:ext cx="2921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Ostomy Bag</a:t>
            </a:r>
          </a:p>
        </p:txBody>
      </p:sp>
    </p:spTree>
    <p:extLst>
      <p:ext uri="{BB962C8B-B14F-4D97-AF65-F5344CB8AC3E}">
        <p14:creationId xmlns:p14="http://schemas.microsoft.com/office/powerpoint/2010/main" val="3096698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372D5E3D-C328-A244-98AA-9C2DE812EE6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Diseases of the Colon: Appendicitis</a:t>
            </a:r>
          </a:p>
        </p:txBody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201A1085-9BD9-3940-AED0-9D473179E15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2400" y="1143000"/>
            <a:ext cx="3583078" cy="538249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Appendicitis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Inflammation of appendix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Abdominal pain that shifts to right lower quadrant (RLQ)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Nausea and vomiting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Fever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Leukocytosis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Surgical excision</a:t>
            </a:r>
          </a:p>
          <a:p>
            <a:pPr lvl="3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Preferably before rupture</a:t>
            </a:r>
          </a:p>
          <a:p>
            <a:pPr lvl="2" eaLnBrk="1" hangingPunct="1">
              <a:buFontTx/>
              <a:buNone/>
            </a:pPr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 descr="Surgical removal of appendix to due inflammation" title="Appendectomy">
            <a:extLst>
              <a:ext uri="{FF2B5EF4-FFF2-40B4-BE49-F238E27FC236}">
                <a16:creationId xmlns:a16="http://schemas.microsoft.com/office/drawing/2014/main" id="{2193E773-FACE-1C4F-B93D-24FB7C89B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600200"/>
            <a:ext cx="4951322" cy="408709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99D30B57-AA39-3D44-9122-E97CDD16213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84909" y="34636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Diseases of the Colon: Obstruction</a:t>
            </a: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964C03F5-063F-8342-91DC-5B571E6C916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2400" y="685800"/>
            <a:ext cx="3962400" cy="6019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Intestinal obstruction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Inability to move contents through intestine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Obstruction may be due to: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Blockage – tumors, hernias, adhesions, volvulus, intussusception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Disease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Ileus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Paralytic obstruction</a:t>
            </a:r>
          </a:p>
        </p:txBody>
      </p:sp>
      <p:pic>
        <p:nvPicPr>
          <p:cNvPr id="4" name="Picture 4" title="Colon obstruction">
            <a:extLst>
              <a:ext uri="{FF2B5EF4-FFF2-40B4-BE49-F238E27FC236}">
                <a16:creationId xmlns:a16="http://schemas.microsoft.com/office/drawing/2014/main" id="{C9C78443-FE2A-014B-8398-A13CD37B8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199" y="762000"/>
            <a:ext cx="4880889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5C342-04DA-134D-844D-59E431D4B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152400"/>
            <a:ext cx="8229600" cy="914400"/>
          </a:xfrm>
        </p:spPr>
        <p:txBody>
          <a:bodyPr/>
          <a:lstStyle/>
          <a:p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0183-661A-F146-8895-7D625B78B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190" y="1295400"/>
            <a:ext cx="8485910" cy="5029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R="360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Define the terminology common to the upper and lower digestive system and the disorders of the system.</a:t>
            </a:r>
          </a:p>
          <a:p>
            <a:pPr marR="360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Discuss the basic anatomy and physiology of the digestive system.  </a:t>
            </a:r>
          </a:p>
          <a:p>
            <a:pPr marR="360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 some of the common disorders of the digestive system</a:t>
            </a:r>
          </a:p>
          <a:p>
            <a:pPr marR="360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Describe the typical course and management of the common digestive system disorders.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11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07E6B9E5-FC0D-154F-B49E-44DCCFE257C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84908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Diseases of the Colon: Obstruction</a:t>
            </a:r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5B19E3B7-5958-5246-9702-148C259FD30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82945" y="838200"/>
            <a:ext cx="3855655" cy="5943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Intestinal obstruction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Mild to severe abdominal pain and distention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Nausea and vomiting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Nasogastric suctioning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Surgery</a:t>
            </a:r>
          </a:p>
        </p:txBody>
      </p:sp>
      <p:pic>
        <p:nvPicPr>
          <p:cNvPr id="4" name="Picture 4" title="Colon obstruction">
            <a:extLst>
              <a:ext uri="{FF2B5EF4-FFF2-40B4-BE49-F238E27FC236}">
                <a16:creationId xmlns:a16="http://schemas.microsoft.com/office/drawing/2014/main" id="{904608B9-0661-5046-A992-4D3676475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838200"/>
            <a:ext cx="4880889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BA50D5C1-2B6C-784D-B07B-0D8D8D13541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534400" cy="914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Diseases of the Colon: Dysentery</a:t>
            </a:r>
          </a:p>
        </p:txBody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32D6F57F-A6FD-9C42-85F8-2A106042993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9327" y="4584700"/>
            <a:ext cx="8832273" cy="2133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Acute inflammation of colon</a:t>
            </a:r>
          </a:p>
          <a:p>
            <a:pPr eaLnBrk="1" hangingPunct="1"/>
            <a:r>
              <a:rPr lang="en-US" alt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Main symptom:</a:t>
            </a:r>
          </a:p>
          <a:p>
            <a:pPr lvl="1" eaLnBrk="1" hangingPunct="1"/>
            <a:r>
              <a:rPr lang="en-US" alt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Massive diarrhea with blood, pus, and mucus accompanied by severe abdominal pain</a:t>
            </a:r>
            <a:endParaRPr lang="en-US" altLang="en-US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 dependent on cause</a:t>
            </a:r>
          </a:p>
          <a:p>
            <a:pPr lvl="1" eaLnBrk="1" hangingPunct="1"/>
            <a:r>
              <a:rPr lang="en-US" alt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Antibiotics may be used to treat bacterial infection</a:t>
            </a:r>
          </a:p>
          <a:p>
            <a:pPr eaLnBrk="1" hangingPunct="1"/>
            <a:r>
              <a:rPr lang="en-US" alt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Can be caused by bacterial infections such as cholera or E. coli contamination of drinking water</a:t>
            </a:r>
          </a:p>
        </p:txBody>
      </p:sp>
      <p:pic>
        <p:nvPicPr>
          <p:cNvPr id="2" name="Picture 1" title="Prevalence of Cholera Worldwide">
            <a:extLst>
              <a:ext uri="{FF2B5EF4-FFF2-40B4-BE49-F238E27FC236}">
                <a16:creationId xmlns:a16="http://schemas.microsoft.com/office/drawing/2014/main" id="{C3FD27EA-CEB3-0A46-9BC6-2409EBFAE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685800"/>
            <a:ext cx="5715000" cy="38227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>
            <a:extLst>
              <a:ext uri="{FF2B5EF4-FFF2-40B4-BE49-F238E27FC236}">
                <a16:creationId xmlns:a16="http://schemas.microsoft.com/office/drawing/2014/main" id="{ECDA28A1-CDCF-684E-A2B3-CE7061AB7AD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88392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Diseases of the Colon: Colon Cancer</a:t>
            </a:r>
          </a:p>
        </p:txBody>
      </p:sp>
      <p:sp>
        <p:nvSpPr>
          <p:cNvPr id="94210" name="Rectangle 3">
            <a:extLst>
              <a:ext uri="{FF2B5EF4-FFF2-40B4-BE49-F238E27FC236}">
                <a16:creationId xmlns:a16="http://schemas.microsoft.com/office/drawing/2014/main" id="{A7796F48-45E3-B645-8BEF-AD7EA2D8460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28600" y="969818"/>
            <a:ext cx="4191000" cy="5638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Carcinoma of the colon and rectum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Commonly called colorectal cancer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Change in bowel habits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Pencil-sized stools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Blood in stools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Anemia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Abdominal discomfort and obstruction</a:t>
            </a:r>
          </a:p>
        </p:txBody>
      </p:sp>
      <p:pic>
        <p:nvPicPr>
          <p:cNvPr id="2" name="Picture 1" title="Types of colon cancers">
            <a:extLst>
              <a:ext uri="{FF2B5EF4-FFF2-40B4-BE49-F238E27FC236}">
                <a16:creationId xmlns:a16="http://schemas.microsoft.com/office/drawing/2014/main" id="{101DF407-C52B-2548-A7A3-B6BEC1C6F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990599"/>
            <a:ext cx="4038600" cy="2744177"/>
          </a:xfrm>
          <a:prstGeom prst="rect">
            <a:avLst/>
          </a:prstGeom>
        </p:spPr>
      </p:pic>
      <p:pic>
        <p:nvPicPr>
          <p:cNvPr id="3" name="Picture 2" title="Stages of colon cancer">
            <a:extLst>
              <a:ext uri="{FF2B5EF4-FFF2-40B4-BE49-F238E27FC236}">
                <a16:creationId xmlns:a16="http://schemas.microsoft.com/office/drawing/2014/main" id="{F42FB2D5-C570-7644-A578-04A0D9854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236" y="3886200"/>
            <a:ext cx="4003964" cy="271573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>
            <a:extLst>
              <a:ext uri="{FF2B5EF4-FFF2-40B4-BE49-F238E27FC236}">
                <a16:creationId xmlns:a16="http://schemas.microsoft.com/office/drawing/2014/main" id="{EFED3DD5-9717-DE4C-AA35-7D262E9A173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6200"/>
            <a:ext cx="85344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Diseases of the Colon: Colon Cancer</a:t>
            </a:r>
          </a:p>
        </p:txBody>
      </p:sp>
      <p:sp>
        <p:nvSpPr>
          <p:cNvPr id="96258" name="Rectangle 3">
            <a:extLst>
              <a:ext uri="{FF2B5EF4-FFF2-40B4-BE49-F238E27FC236}">
                <a16:creationId xmlns:a16="http://schemas.microsoft.com/office/drawing/2014/main" id="{20AADE9A-F53D-8B48-9AEC-5952AFC804D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28600" y="838200"/>
            <a:ext cx="8686800" cy="5715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buNone/>
            </a:pPr>
            <a:r>
              <a:rPr lang="en-US" altLang="en-US" sz="40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Colorectal cancer</a:t>
            </a:r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Adenocarcinomas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Most common</a:t>
            </a:r>
          </a:p>
          <a:p>
            <a:pPr lvl="1" eaLnBrk="1" hangingPunct="1"/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Diagnosis by barium enema, stool exams for occult blood, and colonoscopy</a:t>
            </a:r>
          </a:p>
          <a:p>
            <a:pPr lvl="1" eaLnBrk="1" hangingPunct="1"/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Prevention: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Diet and stool examinations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C19637AB-3D41-B14B-8951-449980A772E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Diseases of the Colon: Colon Cancer</a:t>
            </a:r>
          </a:p>
        </p:txBody>
      </p:sp>
      <p:pic>
        <p:nvPicPr>
          <p:cNvPr id="2" name="Picture 1" title="Removal of diseased colon tissue">
            <a:extLst>
              <a:ext uri="{FF2B5EF4-FFF2-40B4-BE49-F238E27FC236}">
                <a16:creationId xmlns:a16="http://schemas.microsoft.com/office/drawing/2014/main" id="{AF82754C-B970-AE47-A3F8-34966DF59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990600"/>
            <a:ext cx="5728855" cy="53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05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>
            <a:extLst>
              <a:ext uri="{FF2B5EF4-FFF2-40B4-BE49-F238E27FC236}">
                <a16:creationId xmlns:a16="http://schemas.microsoft.com/office/drawing/2014/main" id="{B8293DE4-7E4A-6C44-A2A7-1C04DCDE193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60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Rare Diseases</a:t>
            </a:r>
          </a:p>
        </p:txBody>
      </p:sp>
      <p:sp>
        <p:nvSpPr>
          <p:cNvPr id="110594" name="Rectangle 3">
            <a:extLst>
              <a:ext uri="{FF2B5EF4-FFF2-40B4-BE49-F238E27FC236}">
                <a16:creationId xmlns:a16="http://schemas.microsoft.com/office/drawing/2014/main" id="{DB3230C2-16A6-6F49-8760-119AFC76ECE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Achalasia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Disorder of esophagus causing pain with swallowing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Gluten-induced enteropathy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Also known as celiac disease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Immune problem causing sensitivity to gluten proteins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Intestinal polyps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Benign tumors found along intestine lining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Often surgically removed as a preventive to cancer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A3B46-65A0-B642-825E-78B0EBA3F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Outline of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AE2C8-D1ED-4C4B-B5BF-2633AE56E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28254"/>
            <a:ext cx="8229600" cy="577734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Basic Anatomy of the Digestive System (or Gastrointestinal System[GI])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Common Signs and Symptoms of GI Disorders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Disorders of the throat and esophagus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Disorders of the stomach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Disorders of the small and large intestines (colon)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Rare GI disorders</a:t>
            </a:r>
          </a:p>
        </p:txBody>
      </p:sp>
    </p:spTree>
    <p:extLst>
      <p:ext uri="{BB962C8B-B14F-4D97-AF65-F5344CB8AC3E}">
        <p14:creationId xmlns:p14="http://schemas.microsoft.com/office/powerpoint/2010/main" val="3622356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>
            <a:extLst>
              <a:ext uri="{FF2B5EF4-FFF2-40B4-BE49-F238E27FC236}">
                <a16:creationId xmlns:a16="http://schemas.microsoft.com/office/drawing/2014/main" id="{80F53C87-3EDE-C54C-A435-7DBE711D622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Anatomy and Physiology</a:t>
            </a:r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0CA14862-0EFF-3144-A6C8-867AD7468CC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76200" y="914400"/>
            <a:ext cx="3962400" cy="5867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Two main purposes: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Change foods into simpler substances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Eliminate waste products</a:t>
            </a:r>
          </a:p>
          <a:p>
            <a:pPr eaLnBrk="1" hangingPunct="1"/>
            <a:endParaRPr lang="en-US" altLang="en-US" sz="36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Alimentary canal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Continuous tube running from mouth to anus</a:t>
            </a:r>
          </a:p>
        </p:txBody>
      </p:sp>
      <p:pic>
        <p:nvPicPr>
          <p:cNvPr id="2" name="Picture 1" title="Anatomy of the Digestive System">
            <a:extLst>
              <a:ext uri="{FF2B5EF4-FFF2-40B4-BE49-F238E27FC236}">
                <a16:creationId xmlns:a16="http://schemas.microsoft.com/office/drawing/2014/main" id="{AD227841-AEB8-D248-87FD-0FA858485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625" y="921327"/>
            <a:ext cx="4911175" cy="5784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735490-99C5-664F-B913-90A4A85309EA}"/>
              </a:ext>
            </a:extLst>
          </p:cNvPr>
          <p:cNvSpPr txBox="1"/>
          <p:nvPr/>
        </p:nvSpPr>
        <p:spPr>
          <a:xfrm>
            <a:off x="6192866" y="6096000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NIH.gov</a:t>
            </a:r>
            <a:endParaRPr lang="en-US" sz="14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1D15518F-9FCA-B342-B98B-9AEE3BC41A2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54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Anatomy and Physiology</a:t>
            </a:r>
          </a:p>
        </p:txBody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id="{2B46093E-F619-5E4C-A229-79B72EA6B5A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28600" y="1295400"/>
            <a:ext cx="2743200" cy="5410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Accessory organs: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Tongue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Teeth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Salivary glands</a:t>
            </a:r>
          </a:p>
          <a:p>
            <a:pPr lvl="1" eaLnBrk="1" hangingPunct="1"/>
            <a:r>
              <a:rPr lang="en-US" alt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Gallbladder</a:t>
            </a:r>
          </a:p>
          <a:p>
            <a:pPr lvl="1" eaLnBrk="1" hangingPunct="1"/>
            <a:r>
              <a:rPr lang="en-US" alt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Pancreas</a:t>
            </a:r>
          </a:p>
          <a:p>
            <a:pPr lvl="1" eaLnBrk="1" hangingPunct="1"/>
            <a:r>
              <a:rPr lang="en-US" alt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Liver</a:t>
            </a:r>
          </a:p>
        </p:txBody>
      </p:sp>
      <p:pic>
        <p:nvPicPr>
          <p:cNvPr id="2" name="Picture 1" descr="Gall Bladder, Liver, Pancreas" title="Accesory Structures">
            <a:extLst>
              <a:ext uri="{FF2B5EF4-FFF2-40B4-BE49-F238E27FC236}">
                <a16:creationId xmlns:a16="http://schemas.microsoft.com/office/drawing/2014/main" id="{063CC347-898A-864F-921A-AD0BA59F6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905000"/>
            <a:ext cx="5797258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5D48A344-A1BD-984B-B336-61EB47F05AB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067800" cy="914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GI Disorders: Common Signs and Symptoms</a:t>
            </a:r>
          </a:p>
        </p:txBody>
      </p:sp>
      <p:sp>
        <p:nvSpPr>
          <p:cNvPr id="10242" name="Rectangle 3">
            <a:extLst>
              <a:ext uri="{FF2B5EF4-FFF2-40B4-BE49-F238E27FC236}">
                <a16:creationId xmlns:a16="http://schemas.microsoft.com/office/drawing/2014/main" id="{0F70BBD8-B526-1344-9DB7-BB3D5F8789C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2400" y="838200"/>
            <a:ext cx="3810000" cy="5943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Related to hemorrhage, perforation, and altered motility</a:t>
            </a:r>
          </a:p>
          <a:p>
            <a:pPr eaLnBrk="1" hangingPunct="1"/>
            <a:endParaRPr lang="en-US" altLang="en-US" sz="36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Terms identifying bleeding: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Hematemesis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Hematochezia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Melena</a:t>
            </a:r>
          </a:p>
        </p:txBody>
      </p:sp>
      <p:pic>
        <p:nvPicPr>
          <p:cNvPr id="2" name="Picture 1" title="Various ailments of the Colon">
            <a:extLst>
              <a:ext uri="{FF2B5EF4-FFF2-40B4-BE49-F238E27FC236}">
                <a16:creationId xmlns:a16="http://schemas.microsoft.com/office/drawing/2014/main" id="{E079EC8A-58EF-9E41-B561-B1FFB6D9E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838200"/>
            <a:ext cx="4495800" cy="3294632"/>
          </a:xfrm>
          <a:prstGeom prst="rect">
            <a:avLst/>
          </a:prstGeom>
        </p:spPr>
      </p:pic>
      <p:pic>
        <p:nvPicPr>
          <p:cNvPr id="4" name="Picture 3" title="Bleeding colon">
            <a:extLst>
              <a:ext uri="{FF2B5EF4-FFF2-40B4-BE49-F238E27FC236}">
                <a16:creationId xmlns:a16="http://schemas.microsoft.com/office/drawing/2014/main" id="{3976C173-1070-D344-9889-7AFE5271B7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4267200"/>
            <a:ext cx="3340100" cy="241666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id="{91E1EADD-003E-6A4F-A928-7C00758C3BC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04800" y="1143000"/>
            <a:ext cx="4114800" cy="5181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Perforation in stomach or intestines causes peritonitis and septicemia</a:t>
            </a:r>
          </a:p>
          <a:p>
            <a:pPr eaLnBrk="1" hangingPunct="1"/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Alteration in motility can cause nausea, vomiting, diarrhea, and constipation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FAF76DC-4F9E-9142-8B79-7F33BB718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906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8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8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8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8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8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GI Disorders: Common Signs and Symptoms</a:t>
            </a:r>
            <a:endParaRPr lang="en-US" altLang="en-US" sz="3600" b="1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A3AC91-DE18-8249-861E-7308EC6096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0045" y="1433945"/>
            <a:ext cx="4572000" cy="42048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4DCE97F2-F449-334F-B97A-9BF7A90E931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60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Diagnostic Tests</a:t>
            </a:r>
          </a:p>
        </p:txBody>
      </p:sp>
      <p:sp>
        <p:nvSpPr>
          <p:cNvPr id="14338" name="Rectangle 3" descr="EGD for diagnostic testing and biopsy" title="Esophagogastroduodenoscopy">
            <a:extLst>
              <a:ext uri="{FF2B5EF4-FFF2-40B4-BE49-F238E27FC236}">
                <a16:creationId xmlns:a16="http://schemas.microsoft.com/office/drawing/2014/main" id="{85F27AB7-42C8-1D4A-89D2-E5405AB59A5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28600" y="1295400"/>
            <a:ext cx="4800600" cy="5257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X-ray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Endoscopic exam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Esophagogastroduodenoscopy (EGD)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GI series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Upper GI series – barium swallow 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Lower GI series – barium enema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Occult blood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Ova and parasites</a:t>
            </a:r>
          </a:p>
        </p:txBody>
      </p:sp>
      <p:pic>
        <p:nvPicPr>
          <p:cNvPr id="4" name="Content Placeholder 3" title="Es">
            <a:extLst>
              <a:ext uri="{FF2B5EF4-FFF2-40B4-BE49-F238E27FC236}">
                <a16:creationId xmlns:a16="http://schemas.microsoft.com/office/drawing/2014/main" id="{C7EFAF87-36DA-7946-9CF5-4880BD6B6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361762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AE2F2F-6668-434A-8527-8BA9A2FCDA84}"/>
              </a:ext>
            </a:extLst>
          </p:cNvPr>
          <p:cNvSpPr txBox="1"/>
          <p:nvPr/>
        </p:nvSpPr>
        <p:spPr>
          <a:xfrm>
            <a:off x="5181600" y="1295400"/>
            <a:ext cx="714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EGD</a:t>
            </a:r>
          </a:p>
        </p:txBody>
      </p:sp>
      <p:pic>
        <p:nvPicPr>
          <p:cNvPr id="3" name="Picture 2" title="Colonscopy">
            <a:extLst>
              <a:ext uri="{FF2B5EF4-FFF2-40B4-BE49-F238E27FC236}">
                <a16:creationId xmlns:a16="http://schemas.microsoft.com/office/drawing/2014/main" id="{4C1263E7-FB17-624A-A49A-2F3055E92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6476" y="4191000"/>
            <a:ext cx="2382187" cy="255606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152AF544-C2D0-674C-8B0F-7A4DB7FA808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Diseases of the Throat/Esophagus 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12C2A667-69D0-2045-B7CA-1F4476AE8FA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2400" y="1108364"/>
            <a:ext cx="4343400" cy="559723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Pharyngitis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Also known as sore throat</a:t>
            </a:r>
          </a:p>
          <a:p>
            <a:pPr lvl="1" eaLnBrk="1" hangingPunct="1"/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Viral or bacterial</a:t>
            </a:r>
          </a:p>
          <a:p>
            <a:pPr lvl="1" eaLnBrk="1" hangingPunct="1"/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Diagnosis by throat culture</a:t>
            </a:r>
          </a:p>
          <a:p>
            <a:pPr lvl="1" eaLnBrk="1" hangingPunct="1"/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If caused by bacteria, treated with antibiotics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31D970-7263-DB45-AAD1-6C4A1380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982" y="1347354"/>
            <a:ext cx="4338352" cy="5119255"/>
          </a:xfrm>
          <a:prstGeom prst="rect">
            <a:avLst/>
          </a:prstGeom>
        </p:spPr>
      </p:pic>
      <p:sp>
        <p:nvSpPr>
          <p:cNvPr id="3" name="TextBox 2" descr="Strep Throat infection" title="Streptococcal pharyngitis &#13;&#10;">
            <a:extLst>
              <a:ext uri="{FF2B5EF4-FFF2-40B4-BE49-F238E27FC236}">
                <a16:creationId xmlns:a16="http://schemas.microsoft.com/office/drawing/2014/main" id="{469EE918-C12E-6641-BB68-24D73015E8EB}"/>
              </a:ext>
            </a:extLst>
          </p:cNvPr>
          <p:cNvSpPr txBox="1"/>
          <p:nvPr/>
        </p:nvSpPr>
        <p:spPr>
          <a:xfrm>
            <a:off x="5116720" y="6440130"/>
            <a:ext cx="3475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Streptococcal pharyngitis 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296"/>
  <p:tag name="AS_OS" val="Microsoft Windows NT 6.1.7601 Service Pack 1"/>
  <p:tag name="AS_RELEASE_DATE" val="2011.05.11"/>
  <p:tag name="AS_VERSION" val="5.2.0.0"/>
  <p:tag name="AS_TITLE" val="Aspose.Slides for .NET 3.5 Client Profile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8094</TotalTime>
  <Words>925</Words>
  <Application>Microsoft Macintosh PowerPoint</Application>
  <PresentationFormat>On-screen Show (4:3)</PresentationFormat>
  <Paragraphs>242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ＭＳ Ｐゴシック</vt:lpstr>
      <vt:lpstr>Arial</vt:lpstr>
      <vt:lpstr>Calibri</vt:lpstr>
      <vt:lpstr>Times New Roman</vt:lpstr>
      <vt:lpstr>Blank Presentation</vt:lpstr>
      <vt:lpstr>Diseases of the Digestive System</vt:lpstr>
      <vt:lpstr>Learning Objectives</vt:lpstr>
      <vt:lpstr>Outline of Lecture</vt:lpstr>
      <vt:lpstr>Anatomy and Physiology</vt:lpstr>
      <vt:lpstr>Anatomy and Physiology</vt:lpstr>
      <vt:lpstr>GI Disorders: Common Signs and Symptoms</vt:lpstr>
      <vt:lpstr>PowerPoint Presentation</vt:lpstr>
      <vt:lpstr>Diagnostic Tests</vt:lpstr>
      <vt:lpstr>Diseases of the Throat/Esophagus </vt:lpstr>
      <vt:lpstr>Diseases of the Esophagus</vt:lpstr>
      <vt:lpstr>Reflux Esophagitis (GERD)</vt:lpstr>
      <vt:lpstr>Diseases of the Stomach</vt:lpstr>
      <vt:lpstr>Diseases of the Small Intestine: Regional Enteritis </vt:lpstr>
      <vt:lpstr>Diseases of the Colon: Colitis</vt:lpstr>
      <vt:lpstr>Diseases of the Colon: IBS</vt:lpstr>
      <vt:lpstr>Diseases of the Colon</vt:lpstr>
      <vt:lpstr>PowerPoint Presentation</vt:lpstr>
      <vt:lpstr>Diseases of the Colon: Appendicitis</vt:lpstr>
      <vt:lpstr>Diseases of the Colon: Obstruction</vt:lpstr>
      <vt:lpstr>Diseases of the Colon: Obstruction</vt:lpstr>
      <vt:lpstr>Diseases of the Colon: Dysentery</vt:lpstr>
      <vt:lpstr>Diseases of the Colon: Colon Cancer</vt:lpstr>
      <vt:lpstr>Diseases of the Colon: Colon Cancer</vt:lpstr>
      <vt:lpstr>Diseases of the Colon: Colon Cancer</vt:lpstr>
      <vt:lpstr>Rare Diseases</vt:lpstr>
    </vt:vector>
  </TitlesOfParts>
  <Company> pfm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Diseases </dc:title>
  <dc:creator>robb lehrke</dc:creator>
  <cp:lastModifiedBy>Fenster, Steven</cp:lastModifiedBy>
  <cp:revision>212</cp:revision>
  <dcterms:created xsi:type="dcterms:W3CDTF">2005-07-25T19:00:59Z</dcterms:created>
  <dcterms:modified xsi:type="dcterms:W3CDTF">2019-03-24T15:09:23Z</dcterms:modified>
</cp:coreProperties>
</file>