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6"/>
  </p:handoutMasterIdLst>
  <p:sldIdLst>
    <p:sldId id="256" r:id="rId2"/>
    <p:sldId id="263" r:id="rId3"/>
    <p:sldId id="264" r:id="rId4"/>
    <p:sldId id="265" r:id="rId5"/>
    <p:sldId id="258" r:id="rId6"/>
    <p:sldId id="259" r:id="rId7"/>
    <p:sldId id="260" r:id="rId8"/>
    <p:sldId id="261" r:id="rId9"/>
    <p:sldId id="267" r:id="rId10"/>
    <p:sldId id="266" r:id="rId11"/>
    <p:sldId id="268" r:id="rId12"/>
    <p:sldId id="270" r:id="rId13"/>
    <p:sldId id="269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64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E1C94-41C8-46DE-9356-04F9F54E0110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1EC78-3FD8-415A-89C8-57CC69E10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4/2/2019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4/2/2019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4/2/2019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4/2/2019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4/2/2019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Investments</a:t>
            </a:r>
            <a:br>
              <a:rPr lang="en-US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Investment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Annual percentage rate (APR) – the rate at which interest is calculated</a:t>
            </a:r>
          </a:p>
          <a:p>
            <a:endParaRPr lang="en-US" dirty="0"/>
          </a:p>
          <a:p>
            <a:r>
              <a:rPr lang="en-US" dirty="0"/>
              <a:t>Annual percentage yield (APY) – the actual rate of growth for one year after compounding has been accounted for.</a:t>
            </a:r>
          </a:p>
          <a:p>
            <a:endParaRPr lang="en-US" dirty="0"/>
          </a:p>
          <a:p>
            <a:r>
              <a:rPr lang="en-US" dirty="0"/>
              <a:t>Why are they different?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Tax Benefits to Investing / Saving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Tax deferred – you do not pay tax on earnings until you take the money out of the account </a:t>
            </a:r>
          </a:p>
          <a:p>
            <a:pPr>
              <a:buNone/>
            </a:pPr>
            <a:r>
              <a:rPr lang="en-US" dirty="0"/>
              <a:t>	(e. g., IRA)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Tax exempt – you do not have to ever pay tax on earnings (e.g., 529 Plans)</a:t>
            </a:r>
          </a:p>
          <a:p>
            <a:endParaRPr lang="en-US" dirty="0"/>
          </a:p>
          <a:p>
            <a:r>
              <a:rPr lang="en-US" dirty="0"/>
              <a:t>Tax deductible – the amount is deducted from your income for that year so you don’t pay taxes on it</a:t>
            </a:r>
          </a:p>
          <a:p>
            <a:pPr>
              <a:buNone/>
            </a:pPr>
            <a:r>
              <a:rPr lang="en-US" dirty="0"/>
              <a:t>	(e.g., IRA, mortgage interest)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Special Types of Savings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Retirement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College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Retirement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Contributions are tax deductible (to a limit) and earnings are tax deferred</a:t>
            </a:r>
          </a:p>
          <a:p>
            <a:pPr>
              <a:buNone/>
            </a:pPr>
            <a:endParaRPr lang="en-US" dirty="0"/>
          </a:p>
          <a:p>
            <a:pPr lvl="0"/>
            <a:r>
              <a:rPr lang="en-US" dirty="0"/>
              <a:t>401k/403b – through employer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SEP – Self-Employment Plan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IRA – Individual Retirement Account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529 Plans for College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Prepaid tuition vs. college savings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Vary by state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Tax exempt </a:t>
            </a:r>
            <a:r>
              <a:rPr lang="en-US" i="1" dirty="0"/>
              <a:t>if </a:t>
            </a:r>
            <a:r>
              <a:rPr lang="en-US" dirty="0"/>
              <a:t>money is used for post-secondary education (includes 2-year, vocational, technical)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If money is not used for education, must pay taxes and a fine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In some states (including Colorado), contributions are tax deductible for </a:t>
            </a:r>
            <a:r>
              <a:rPr lang="en-US" i="1" dirty="0"/>
              <a:t>state </a:t>
            </a:r>
            <a:r>
              <a:rPr lang="en-US" dirty="0"/>
              <a:t>taxes, but never for </a:t>
            </a:r>
            <a:r>
              <a:rPr lang="en-US" i="1" dirty="0"/>
              <a:t>federal</a:t>
            </a:r>
            <a:r>
              <a:rPr lang="en-US" dirty="0"/>
              <a:t> taxes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Financial Disclaimer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purpose of the financial unit is to provide you with foundational information regarding investing and borrowing.  </a:t>
            </a:r>
          </a:p>
          <a:p>
            <a:r>
              <a:rPr lang="en-US" dirty="0"/>
              <a:t>This information is not sufficient for you to make important decisions, but it should help you in finding and understanding information on your own.  </a:t>
            </a:r>
            <a:endParaRPr lang="en-US"/>
          </a:p>
          <a:p>
            <a:r>
              <a:rPr lang="en-US"/>
              <a:t>I </a:t>
            </a:r>
            <a:r>
              <a:rPr lang="en-US" dirty="0"/>
              <a:t>am not qualified to give you specific financial advice other than to tell you fundamental principles that are widely accepted by experts.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Financial Advice from Experts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Start saving for retirement early in life – take advantage of compounding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Start saving for retirement early in life – take advantage of compounding</a:t>
            </a:r>
          </a:p>
          <a:p>
            <a:pPr lvl="0"/>
            <a:r>
              <a:rPr lang="en-US" dirty="0"/>
              <a:t>Set a budget and make savings a part of 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Start saving for retirement early in life – take advantage of compounding</a:t>
            </a:r>
          </a:p>
          <a:p>
            <a:pPr lvl="0"/>
            <a:r>
              <a:rPr lang="en-US" dirty="0"/>
              <a:t>Set a budget and make savings a part of it</a:t>
            </a:r>
          </a:p>
          <a:p>
            <a:r>
              <a:rPr lang="en-US" dirty="0"/>
              <a:t>Have an emergency fund (enough for 6 months)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Start saving for retirement early in life – take advantage of compounding</a:t>
            </a:r>
          </a:p>
          <a:p>
            <a:pPr lvl="0"/>
            <a:r>
              <a:rPr lang="en-US" dirty="0"/>
              <a:t>Set a budget and make savings a part of it</a:t>
            </a:r>
          </a:p>
          <a:p>
            <a:r>
              <a:rPr lang="en-US" dirty="0"/>
              <a:t>Have an emergency fund (enough for 6 months)</a:t>
            </a:r>
          </a:p>
          <a:p>
            <a:r>
              <a:rPr lang="en-US" dirty="0"/>
              <a:t>Diversify investments</a:t>
            </a:r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Investment Vocabulary From Your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Liquidity </a:t>
            </a:r>
          </a:p>
          <a:p>
            <a:r>
              <a:rPr lang="en-US" dirty="0"/>
              <a:t>Risk</a:t>
            </a:r>
          </a:p>
          <a:p>
            <a:r>
              <a:rPr lang="en-US" dirty="0"/>
              <a:t>Return</a:t>
            </a:r>
          </a:p>
          <a:p>
            <a:endParaRPr lang="en-US" dirty="0"/>
          </a:p>
          <a:p>
            <a:r>
              <a:rPr lang="en-US" dirty="0"/>
              <a:t>Principal </a:t>
            </a:r>
          </a:p>
          <a:p>
            <a:r>
              <a:rPr lang="en-US" dirty="0"/>
              <a:t>Diversification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</TotalTime>
  <Words>354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Century Schoolbook</vt:lpstr>
      <vt:lpstr>Wingdings</vt:lpstr>
      <vt:lpstr>Wingdings 2</vt:lpstr>
      <vt:lpstr>Oriel</vt:lpstr>
      <vt:lpstr>Investments </vt:lpstr>
      <vt:lpstr>Financial Disclaimer</vt:lpstr>
      <vt:lpstr>PowerPoint Presentation</vt:lpstr>
      <vt:lpstr>Financial Advice from Experts</vt:lpstr>
      <vt:lpstr>PowerPoint Presentation</vt:lpstr>
      <vt:lpstr>PowerPoint Presentation</vt:lpstr>
      <vt:lpstr>PowerPoint Presentation</vt:lpstr>
      <vt:lpstr>PowerPoint Presentation</vt:lpstr>
      <vt:lpstr>Investment Vocabulary From Your Reading</vt:lpstr>
      <vt:lpstr>Investment Vocabulary</vt:lpstr>
      <vt:lpstr>Tax Benefits to Investing / Saving</vt:lpstr>
      <vt:lpstr>Special Types of Savings Plans</vt:lpstr>
      <vt:lpstr>Retirement</vt:lpstr>
      <vt:lpstr>529 Plans for College</vt:lpstr>
    </vt:vector>
  </TitlesOfParts>
  <Company>Fort Lewis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Investments Day 22</dc:title>
  <dc:creator>Helpline</dc:creator>
  <cp:lastModifiedBy>Goldstein, Leslie</cp:lastModifiedBy>
  <cp:revision>12</cp:revision>
  <dcterms:created xsi:type="dcterms:W3CDTF">2010-11-09T23:43:46Z</dcterms:created>
  <dcterms:modified xsi:type="dcterms:W3CDTF">2019-04-02T17:14:15Z</dcterms:modified>
</cp:coreProperties>
</file>